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1" r:id="rId2"/>
    <p:sldId id="710" r:id="rId3"/>
    <p:sldId id="449" r:id="rId4"/>
    <p:sldId id="720" r:id="rId5"/>
    <p:sldId id="717" r:id="rId6"/>
    <p:sldId id="721" r:id="rId7"/>
    <p:sldId id="723" r:id="rId8"/>
    <p:sldId id="716" r:id="rId9"/>
    <p:sldId id="722" r:id="rId10"/>
    <p:sldId id="724" r:id="rId11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440"/>
    <p:restoredTop sz="72148" autoAdjust="0"/>
  </p:normalViewPr>
  <p:slideViewPr>
    <p:cSldViewPr>
      <p:cViewPr varScale="1">
        <p:scale>
          <a:sx n="72" d="100"/>
          <a:sy n="72" d="100"/>
        </p:scale>
        <p:origin x="5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20"/>
    </p:cViewPr>
  </p:sorterViewPr>
  <p:notesViewPr>
    <p:cSldViewPr>
      <p:cViewPr varScale="1">
        <p:scale>
          <a:sx n="52" d="100"/>
          <a:sy n="52" d="100"/>
        </p:scale>
        <p:origin x="2628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73C6A36-85DE-4C7B-B3D3-73AA930102B2}" type="datetimeFigureOut">
              <a:rPr lang="en-US" smtClean="0"/>
              <a:pPr/>
              <a:t>6/29/21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D43FF34-A265-4270-834C-7F9BE05A73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48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5AD2EF9-68D8-4DEE-948B-63DEA2B5FF64}" type="datetimeFigureOut">
              <a:rPr lang="en-US" smtClean="0"/>
              <a:pPr/>
              <a:t>6/29/21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091C53B-4077-4CCB-88EC-8469EF6A12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2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6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Building on the work of Rick Hanson, psychologist and author of many books including mindfulness titles. David </a:t>
            </a:r>
            <a:r>
              <a:rPr lang="en-US" dirty="0" err="1"/>
              <a:t>Treleavan</a:t>
            </a:r>
            <a:r>
              <a:rPr lang="en-US" dirty="0"/>
              <a:t>, Tara Brach and others.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happens when we only flap one wing or when one wing is stronger than the other?</a:t>
            </a:r>
          </a:p>
          <a:p>
            <a:endParaRPr lang="en-US" dirty="0"/>
          </a:p>
          <a:p>
            <a:r>
              <a:rPr lang="en-US" dirty="0"/>
              <a:t>We need both wings to fly, both wings are essential for psychological growth and both can be exercised through contemplative practice.</a:t>
            </a:r>
          </a:p>
          <a:p>
            <a:endParaRPr lang="en-US" dirty="0"/>
          </a:p>
          <a:p>
            <a:r>
              <a:rPr lang="en-US" dirty="0"/>
              <a:t>In April and May we introduced compassion and gratitude meditation, both are forms of Working With. Today we are introducing the importance of Being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9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in random breakout groups and return for large group share in chat, maybe unmute too.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As an RC treater are you more adept at </a:t>
            </a:r>
            <a:r>
              <a:rPr lang="en-US" altLang="en-US" sz="1200" b="1" dirty="0"/>
              <a:t>being with </a:t>
            </a:r>
            <a:r>
              <a:rPr lang="en-US" altLang="en-US" sz="1200" dirty="0"/>
              <a:t>or </a:t>
            </a:r>
            <a:r>
              <a:rPr lang="en-US" altLang="en-US" sz="1200" b="1" dirty="0"/>
              <a:t>working with </a:t>
            </a:r>
            <a:r>
              <a:rPr lang="en-US" altLang="en-US" sz="1200" dirty="0"/>
              <a:t>difficult experiences?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1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71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coming month, this is an invitation for personal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94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coming month, this is an invitation for personal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6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RC application: 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When a client or colleague is dysregulated, I can take a moment to be with my experience of the client’s or my colleague’s dysregulation.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Benefit:  Being with the experiencing, I may notice with greater clarity both my own experience, including my experience of the client or colleague.</a:t>
            </a:r>
          </a:p>
          <a:p>
            <a:pPr marL="171450" indent="-171450">
              <a:buFontTx/>
              <a:buChar char="-"/>
            </a:pPr>
            <a:r>
              <a:rPr lang="en-US" dirty="0"/>
              <a:t>Pitfall:  By taking a moment to first be with my experience, I may appear to others as indifferent.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a client or colleague is dysregulated, I can express compassion toward the other person, I can seek to always be a source of compassion for the suffering of others.</a:t>
            </a:r>
          </a:p>
          <a:p>
            <a:pPr marL="171450" indent="-171450">
              <a:buFontTx/>
              <a:buChar char="-"/>
            </a:pPr>
            <a:r>
              <a:rPr lang="en-US" dirty="0"/>
              <a:t>Benefit:  In doing so I can develop my capacity for being compassionate and my capacity for completing developmental tasks</a:t>
            </a:r>
          </a:p>
          <a:p>
            <a:pPr marL="171450" indent="-171450">
              <a:buFontTx/>
              <a:buChar char="-"/>
            </a:pPr>
            <a:r>
              <a:rPr lang="en-US" dirty="0"/>
              <a:t>Pitfall:  I can also hold myself in a cycle of striving or doing, without taking the time to ensure clear seeing. My compassion might therefore be misplaced if I did not clearly see the experience I was having and the other person was having.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8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coming month, this is an invitation for personal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4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coming month, this is an invitation for personal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2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945103-DDD9-4A63-85DC-E2D58193EE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762000"/>
            <a:ext cx="20002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58483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29506B-100A-4198-8BCE-71AA91B726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15D606-FDFD-4403-B00A-D2B925FA73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9BA58-30AB-4C73-B5A7-E94BEA476D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5D17D6-757A-46A5-8E3F-63846C07CF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463E4-B930-451E-AFE3-26B210B6EE4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20AF04-21BC-43AB-B6B1-CBEED5070B7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FB0DE2-2F0A-497F-846A-1CE62A8F844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C0097D-CC58-4F66-A3A1-13660DF216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.jpg                                                 00CF26B4Matt                           BC84D2A8: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381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2"/>
                </a:solidFill>
                <a:latin typeface="+mn-lt"/>
              </a:defRPr>
            </a:lvl1pPr>
          </a:lstStyle>
          <a:p>
            <a:fld id="{C0BEBF79-AFAA-4714-8EFC-FAA3D3844B4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C8223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001000" cy="1675402"/>
          </a:xfrm>
        </p:spPr>
        <p:txBody>
          <a:bodyPr/>
          <a:lstStyle/>
          <a:p>
            <a:pPr algn="ctr"/>
            <a:br>
              <a:rPr lang="en-US" sz="3200" dirty="0"/>
            </a:br>
            <a:r>
              <a:rPr lang="en-US" dirty="0"/>
              <a:t>RC Monthly Mindfulness</a:t>
            </a:r>
            <a:br>
              <a:rPr lang="en-US" sz="3200" dirty="0"/>
            </a:br>
            <a:br>
              <a:rPr lang="en-US" sz="1600" dirty="0"/>
            </a:br>
            <a:r>
              <a:rPr lang="en-US" sz="1600" dirty="0"/>
              <a:t> </a:t>
            </a:r>
            <a:r>
              <a:rPr lang="en-US" sz="3200" dirty="0"/>
              <a:t>Come Fill Your Cup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229600" cy="2971800"/>
          </a:xfrm>
        </p:spPr>
        <p:txBody>
          <a:bodyPr/>
          <a:lstStyle/>
          <a:p>
            <a:pPr algn="l"/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07FCF-0EAA-C648-9CAC-A583382FB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74" y="2727792"/>
            <a:ext cx="3336720" cy="2225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C558C-850C-8041-919D-AB6561955E62}"/>
              </a:ext>
            </a:extLst>
          </p:cNvPr>
          <p:cNvSpPr txBox="1"/>
          <p:nvPr/>
        </p:nvSpPr>
        <p:spPr>
          <a:xfrm>
            <a:off x="609599" y="5281989"/>
            <a:ext cx="7696200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Offered by the Traumatic Stress Institute of Klingberg Family Centers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August 4 Session Poll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7490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209800"/>
            <a:ext cx="7924800" cy="413946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b="1" dirty="0"/>
              <a:t>Launch poll for August 4 session</a:t>
            </a:r>
          </a:p>
          <a:p>
            <a:pPr marL="0" indent="0">
              <a:buNone/>
            </a:pPr>
            <a:endParaRPr lang="en-US" altLang="en-US" sz="1200" b="1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401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/>
              <a:t>Agreements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Focus on well-being </a:t>
            </a:r>
            <a:r>
              <a:rPr lang="en-US" altLang="en-US" sz="2400" dirty="0"/>
              <a:t>- Fill your cup</a:t>
            </a:r>
          </a:p>
          <a:p>
            <a:pPr marL="0" indent="0">
              <a:buNone/>
            </a:pPr>
            <a:endParaRPr lang="en-US" altLang="en-US" sz="1600" dirty="0"/>
          </a:p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Sustain RC culture </a:t>
            </a:r>
            <a:r>
              <a:rPr lang="en-US" altLang="en-US" sz="2400" dirty="0"/>
              <a:t>- Pour from a full cup</a:t>
            </a:r>
          </a:p>
          <a:p>
            <a:pPr marL="0" indent="0">
              <a:buNone/>
            </a:pPr>
            <a:endParaRPr lang="en-US" altLang="en-US" sz="1600" dirty="0"/>
          </a:p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Do no harm </a:t>
            </a:r>
            <a:r>
              <a:rPr lang="en-US" altLang="en-US" sz="2400" dirty="0"/>
              <a:t>- Care for your cup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All practice is optional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Take a break or stop if feeling distressed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Be kind and gentle, with self and others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Seek support as needed</a:t>
            </a:r>
          </a:p>
          <a:p>
            <a:pPr marL="0" indent="0"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9464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798" y="727586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Two Wings of Psychological Growth and Contemplative Practice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152399" y="1870586"/>
            <a:ext cx="8762999" cy="262521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altLang="en-US" sz="2400" b="1" dirty="0"/>
          </a:p>
          <a:p>
            <a:pPr>
              <a:buFont typeface="Wingdings" pitchFamily="2" charset="2"/>
              <a:buChar char="v"/>
            </a:pPr>
            <a:endParaRPr lang="en-US" altLang="en-US" sz="2400" b="1" dirty="0"/>
          </a:p>
          <a:p>
            <a:pPr>
              <a:buFont typeface="Wingdings" pitchFamily="2" charset="2"/>
              <a:buChar char="v"/>
            </a:pPr>
            <a:endParaRPr lang="en-US" altLang="en-US" sz="2400" b="1" dirty="0"/>
          </a:p>
          <a:p>
            <a:pPr>
              <a:buFont typeface="Wingdings" pitchFamily="2" charset="2"/>
              <a:buChar char="v"/>
            </a:pPr>
            <a:endParaRPr lang="en-US" altLang="en-US" sz="2400" b="1" dirty="0"/>
          </a:p>
          <a:p>
            <a:pPr marL="0" indent="0">
              <a:buNone/>
            </a:pPr>
            <a:endParaRPr lang="en-US" altLang="en-US" sz="2400" b="1" dirty="0"/>
          </a:p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Being With – </a:t>
            </a:r>
            <a:r>
              <a:rPr lang="en-US" altLang="en-US" sz="2400" dirty="0"/>
              <a:t>Seeing clearly, noticing what is happening in the present moment without judgement, without pulling away</a:t>
            </a:r>
          </a:p>
          <a:p>
            <a:pPr>
              <a:buFont typeface="Wingdings" pitchFamily="2" charset="2"/>
              <a:buChar char="v"/>
            </a:pPr>
            <a:endParaRPr lang="en-US" altLang="en-US" sz="800" dirty="0"/>
          </a:p>
          <a:p>
            <a:pPr marL="0" indent="0">
              <a:buNone/>
            </a:pPr>
            <a:endParaRPr lang="en-US" altLang="en-US" sz="800" dirty="0"/>
          </a:p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Working With – </a:t>
            </a:r>
            <a:r>
              <a:rPr lang="en-US" altLang="en-US" sz="2400" dirty="0"/>
              <a:t>Holding experience with compassion, attempting to become more skillful, more capable.</a:t>
            </a:r>
            <a:endParaRPr lang="en-US" altLang="en-US" sz="10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r>
              <a:rPr lang="en-US" altLang="en-US" sz="1200" dirty="0"/>
              <a:t>Source:  Rick Hanson, PhD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0B466B2-5554-714E-9A33-B8EA61AAD0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57463"/>
            <a:ext cx="3276600" cy="1912246"/>
          </a:xfrm>
        </p:spPr>
      </p:pic>
    </p:spTree>
    <p:extLst>
      <p:ext uri="{BB962C8B-B14F-4D97-AF65-F5344CB8AC3E}">
        <p14:creationId xmlns:p14="http://schemas.microsoft.com/office/powerpoint/2010/main" val="355077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Reflections on June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600200"/>
            <a:ext cx="7696200" cy="474906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As an RC treater were you more inclined to </a:t>
            </a:r>
            <a:r>
              <a:rPr lang="en-US" altLang="en-US" sz="2400" b="1" dirty="0"/>
              <a:t>be with </a:t>
            </a:r>
            <a:r>
              <a:rPr lang="en-US" altLang="en-US" sz="2400" dirty="0"/>
              <a:t>or </a:t>
            </a:r>
            <a:r>
              <a:rPr lang="en-US" altLang="en-US" sz="2400" b="1" dirty="0"/>
              <a:t>work with </a:t>
            </a:r>
            <a:r>
              <a:rPr lang="en-US" altLang="en-US" sz="2400" dirty="0"/>
              <a:t>difficult experiences?</a:t>
            </a:r>
          </a:p>
          <a:p>
            <a:pPr marL="0" indent="0">
              <a:buNone/>
            </a:pPr>
            <a:endParaRPr lang="en-US" altLang="en-US" sz="20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Did you notice in your RC Agency if you were rewarded or counted for either </a:t>
            </a:r>
            <a:r>
              <a:rPr lang="en-US" altLang="en-US" sz="2400" b="1" dirty="0"/>
              <a:t>being with </a:t>
            </a:r>
            <a:r>
              <a:rPr lang="en-US" altLang="en-US" sz="2400" dirty="0"/>
              <a:t>or </a:t>
            </a:r>
          </a:p>
          <a:p>
            <a:pPr marL="0" indent="0">
              <a:buNone/>
            </a:pPr>
            <a:r>
              <a:rPr lang="en-US" altLang="en-US" sz="2400" b="1" dirty="0"/>
              <a:t>    working with</a:t>
            </a:r>
            <a:r>
              <a:rPr lang="en-US" altLang="en-US" sz="2400" dirty="0"/>
              <a:t> difficult experiences?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altLang="en-US" sz="1200" dirty="0"/>
              <a:t>Source:  Rick Hanson, PhD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676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152400" y="596682"/>
            <a:ext cx="8763000" cy="1143000"/>
          </a:xfrm>
        </p:spPr>
        <p:txBody>
          <a:bodyPr/>
          <a:lstStyle/>
          <a:p>
            <a:pPr algn="ctr"/>
            <a:r>
              <a:rPr lang="en-US" altLang="en-US" u="sng" dirty="0"/>
              <a:t>Being With</a:t>
            </a:r>
            <a:r>
              <a:rPr lang="en-US" altLang="en-US" dirty="0"/>
              <a:t> – Noticing Our Reactions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271085" y="1739682"/>
            <a:ext cx="3498574" cy="413946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/>
              <a:t>Being With Practices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400" u="sng" dirty="0"/>
              <a:t>Sitting meditation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Walking meditation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Body scan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57200" y="4648200"/>
            <a:ext cx="7924800" cy="18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EC822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+mn-lt"/>
              </a:rPr>
              <a:t>RC Application:  Noticing Our Reaction to Others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1" dirty="0">
              <a:latin typeface="+mn-lt"/>
            </a:endParaRPr>
          </a:p>
          <a:p>
            <a:pPr marL="457200" indent="-457200">
              <a:spcBef>
                <a:spcPct val="0"/>
              </a:spcBef>
              <a:buClrTx/>
              <a:buFontTx/>
              <a:buChar char="-"/>
            </a:pPr>
            <a:r>
              <a:rPr lang="en-US" altLang="en-US" dirty="0">
                <a:latin typeface="Times"/>
              </a:rPr>
              <a:t>As an RC treater, notice difficult experiences as an opportunity to </a:t>
            </a:r>
            <a:r>
              <a:rPr lang="en-US" altLang="en-US" b="1" dirty="0">
                <a:latin typeface="Times"/>
              </a:rPr>
              <a:t>be with</a:t>
            </a:r>
          </a:p>
          <a:p>
            <a:pPr marL="457200" indent="-457200">
              <a:spcBef>
                <a:spcPct val="0"/>
              </a:spcBef>
              <a:buClrTx/>
              <a:buFontTx/>
              <a:buChar char="-"/>
            </a:pPr>
            <a:r>
              <a:rPr lang="en-US" altLang="en-US" dirty="0">
                <a:latin typeface="Times"/>
              </a:rPr>
              <a:t>As an RC treater, notice intolerable feelings – yours, your client’s and your colleague’s – as an opportunity to practice </a:t>
            </a:r>
            <a:r>
              <a:rPr lang="en-US" altLang="en-US" b="1" dirty="0">
                <a:latin typeface="Times"/>
              </a:rPr>
              <a:t>being with</a:t>
            </a:r>
            <a:endParaRPr lang="en-US" altLang="en-US" dirty="0">
              <a:latin typeface="Times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800" dirty="0">
              <a:latin typeface="Times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>
              <a:latin typeface="Time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B66B-A8FC-2940-B877-AFD89FAF1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64346"/>
            <a:ext cx="3733800" cy="235045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Sitting Meditation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Position of comfort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Eyes adjusted</a:t>
            </a:r>
          </a:p>
          <a:p>
            <a:pPr>
              <a:buFont typeface="Wingdings" pitchFamily="2" charset="2"/>
              <a:buChar char="v"/>
            </a:pPr>
            <a:r>
              <a:rPr lang="en-US" sz="2400" u="sng" dirty="0"/>
              <a:t>Support Anchors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16ED4-C626-134B-83CB-9485200D7A47}"/>
              </a:ext>
            </a:extLst>
          </p:cNvPr>
          <p:cNvSpPr txBox="1"/>
          <p:nvPr/>
        </p:nvSpPr>
        <p:spPr>
          <a:xfrm>
            <a:off x="271085" y="3723965"/>
            <a:ext cx="833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baseline="0" dirty="0">
                <a:solidFill>
                  <a:srgbClr val="EC8223"/>
                </a:solidFill>
                <a:latin typeface="+mn-lt"/>
              </a:rPr>
              <a:t>Focused attention </a:t>
            </a:r>
            <a:r>
              <a:rPr lang="en-US" b="1" baseline="0" dirty="0">
                <a:solidFill>
                  <a:srgbClr val="EC8223"/>
                </a:solidFill>
                <a:latin typeface="+mn-lt"/>
              </a:rPr>
              <a:t>versus Open monitoring meditation</a:t>
            </a:r>
          </a:p>
        </p:txBody>
      </p:sp>
    </p:spTree>
    <p:extLst>
      <p:ext uri="{BB962C8B-B14F-4D97-AF65-F5344CB8AC3E}">
        <p14:creationId xmlns:p14="http://schemas.microsoft.com/office/powerpoint/2010/main" val="60909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Sitting Meditation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7490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2209800"/>
            <a:ext cx="7696200" cy="41394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2400" dirty="0"/>
              <a:t>Posture (body and eye position)</a:t>
            </a:r>
          </a:p>
          <a:p>
            <a:pPr marL="0" indent="0">
              <a:buNone/>
            </a:pPr>
            <a:endParaRPr lang="en-US" altLang="en-US" sz="24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Notice present moment experience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Without judgment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Without pulling away </a:t>
            </a:r>
          </a:p>
          <a:p>
            <a:pPr lvl="1">
              <a:buFont typeface="Wingdings" pitchFamily="2" charset="2"/>
              <a:buChar char="v"/>
            </a:pPr>
            <a:endParaRPr lang="en-US" altLang="en-US" sz="20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Uncomfortable, difficult or intolerable feelings</a:t>
            </a:r>
          </a:p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614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Support Anchors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7490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2209800"/>
            <a:ext cx="7696200" cy="41394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2400" dirty="0"/>
              <a:t>Touch-points to support focused attention</a:t>
            </a:r>
          </a:p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Internal anchors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Breath – trace in and out, nostrils, belly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Body sensations – feet, buttocks, back, hands…</a:t>
            </a:r>
          </a:p>
          <a:p>
            <a:pPr marL="0" indent="0">
              <a:buNone/>
            </a:pPr>
            <a:endParaRPr lang="en-US" altLang="en-US" sz="24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External anchors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Object in the room, out the window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Sound, smell</a:t>
            </a:r>
          </a:p>
          <a:p>
            <a:pPr lvl="1">
              <a:buFont typeface="Wingdings" pitchFamily="2" charset="2"/>
              <a:buChar char="v"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400" dirty="0"/>
          </a:p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364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Practice with Anchors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2895600" cy="474906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/>
              <a:t>Internal</a:t>
            </a:r>
          </a:p>
          <a:p>
            <a:pPr marL="0" indent="0">
              <a:buNone/>
            </a:pPr>
            <a:endParaRPr lang="en-US" altLang="en-US" sz="10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Select an internal anchor</a:t>
            </a:r>
          </a:p>
          <a:p>
            <a:pPr marL="0" indent="0">
              <a:buNone/>
            </a:pPr>
            <a:endParaRPr lang="en-US" altLang="en-US" sz="24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2-3 minute practice</a:t>
            </a:r>
          </a:p>
          <a:p>
            <a:pPr marL="0" indent="0">
              <a:buNone/>
            </a:pPr>
            <a:endParaRPr lang="en-US" altLang="en-US" sz="24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Group share</a:t>
            </a:r>
          </a:p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1200" y="1622612"/>
            <a:ext cx="3097306" cy="424927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External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Select an external anchor</a:t>
            </a:r>
          </a:p>
          <a:p>
            <a:pPr marL="0" indent="0">
              <a:buNone/>
            </a:pPr>
            <a:endParaRPr lang="en-US" altLang="en-US" sz="24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2-3 minute practice</a:t>
            </a:r>
          </a:p>
          <a:p>
            <a:pPr marL="0" indent="0">
              <a:buNone/>
            </a:pPr>
            <a:endParaRPr lang="en-US" altLang="en-US" sz="24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Group share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92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Invitation to July Practice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7490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209800"/>
            <a:ext cx="7924800" cy="413946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b="1" dirty="0"/>
              <a:t>Experiment with sitting meditation</a:t>
            </a:r>
          </a:p>
          <a:p>
            <a:pPr marL="0" indent="0">
              <a:buNone/>
            </a:pPr>
            <a:endParaRPr lang="en-US" altLang="en-US" sz="1200" b="1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2-3 times per week for 2-5 minutes per session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Set a specific time (if helpful), such as upon rising, mid-morning break, lunch time, pre-bed…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Explore different body and eye positions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Explore different internal and external anchors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Take care of yourself, seek support as needed</a:t>
            </a:r>
          </a:p>
          <a:p>
            <a:pPr marL="0" indent="0">
              <a:buNone/>
            </a:pPr>
            <a:endParaRPr lang="en-US" altLang="en-US" sz="1200" dirty="0"/>
          </a:p>
          <a:p>
            <a:pPr marL="0" indent="0" algn="ctr">
              <a:buNone/>
            </a:pPr>
            <a:r>
              <a:rPr lang="en-US" altLang="en-US" sz="2400" b="1" dirty="0"/>
              <a:t>Notice your reactions and have fun!</a:t>
            </a:r>
          </a:p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14174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61217</TotalTime>
  <Words>784</Words>
  <Application>Microsoft Macintosh PowerPoint</Application>
  <PresentationFormat>On-screen Show (4:3)</PresentationFormat>
  <Paragraphs>137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</vt:lpstr>
      <vt:lpstr>Wingdings</vt:lpstr>
      <vt:lpstr>Blank Presentation</vt:lpstr>
      <vt:lpstr> RC Monthly Mindfulness   Come Fill Your Cup</vt:lpstr>
      <vt:lpstr>Agreements</vt:lpstr>
      <vt:lpstr>Two Wings of Psychological Growth and Contemplative Practice</vt:lpstr>
      <vt:lpstr>Reflections on June Practice</vt:lpstr>
      <vt:lpstr>Being With – Noticing Our Reactions</vt:lpstr>
      <vt:lpstr>Sitting Meditation</vt:lpstr>
      <vt:lpstr>Support Anchors</vt:lpstr>
      <vt:lpstr>Practice with Anchors</vt:lpstr>
      <vt:lpstr>Invitation to July Practice</vt:lpstr>
      <vt:lpstr>August 4 Session Poll</vt:lpstr>
    </vt:vector>
  </TitlesOfParts>
  <Company>Cole Design Group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 COLE</dc:creator>
  <cp:lastModifiedBy>John Engel</cp:lastModifiedBy>
  <cp:revision>203</cp:revision>
  <cp:lastPrinted>2021-07-06T15:51:08Z</cp:lastPrinted>
  <dcterms:created xsi:type="dcterms:W3CDTF">2009-12-23T14:04:44Z</dcterms:created>
  <dcterms:modified xsi:type="dcterms:W3CDTF">2021-07-07T14:58:46Z</dcterms:modified>
</cp:coreProperties>
</file>