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51" r:id="rId2"/>
    <p:sldId id="710" r:id="rId3"/>
    <p:sldId id="449" r:id="rId4"/>
    <p:sldId id="716" r:id="rId5"/>
    <p:sldId id="717" r:id="rId6"/>
    <p:sldId id="718" r:id="rId7"/>
  </p:sldIdLst>
  <p:sldSz cx="9144000" cy="6858000" type="screen4x3"/>
  <p:notesSz cx="7077075" cy="9363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82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333"/>
    <p:restoredTop sz="93632" autoAdjust="0"/>
  </p:normalViewPr>
  <p:slideViewPr>
    <p:cSldViewPr>
      <p:cViewPr varScale="1">
        <p:scale>
          <a:sx n="66" d="100"/>
          <a:sy n="66" d="100"/>
        </p:scale>
        <p:origin x="118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020"/>
    </p:cViewPr>
  </p:sorterViewPr>
  <p:notesViewPr>
    <p:cSldViewPr>
      <p:cViewPr varScale="1">
        <p:scale>
          <a:sx n="52" d="100"/>
          <a:sy n="52" d="100"/>
        </p:scale>
        <p:origin x="2628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F73C6A36-85DE-4C7B-B3D3-73AA930102B2}" type="datetimeFigureOut">
              <a:rPr lang="en-US" smtClean="0"/>
              <a:pPr/>
              <a:t>4/2/21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4D43FF34-A265-4270-834C-7F9BE05A73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48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45AD2EF9-68D8-4DEE-948B-63DEA2B5FF64}" type="datetimeFigureOut">
              <a:rPr lang="en-US" smtClean="0"/>
              <a:pPr/>
              <a:t>4/2/21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7091C53B-4077-4CCB-88EC-8469EF6A12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22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945103-DDD9-4A63-85DC-E2D58193EE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762000"/>
            <a:ext cx="200025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62000"/>
            <a:ext cx="58483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29506B-100A-4198-8BCE-71AA91B726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15D606-FDFD-4403-B00A-D2B925FA73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A9BA58-30AB-4C73-B5A7-E94BEA476D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3924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2133600"/>
            <a:ext cx="3924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5D17D6-757A-46A5-8E3F-63846C07CF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9463E4-B930-451E-AFE3-26B210B6EE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20AF04-21BC-43AB-B6B1-CBEED5070B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FB0DE2-2F0A-497F-846A-1CE62A8F84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C0097D-CC58-4F66-A3A1-13660DF216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background.jpg                                                 00CF26B4Matt                           BC84D2A8: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33600"/>
            <a:ext cx="800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3810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solidFill>
                  <a:schemeClr val="bg2"/>
                </a:solidFill>
                <a:latin typeface="+mn-lt"/>
              </a:defRPr>
            </a:lvl1pPr>
          </a:lstStyle>
          <a:p>
            <a:fld id="{C0BEBF79-AFAA-4714-8EFC-FAA3D3844B4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rgbClr val="EC822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EC8223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EC8223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EC8223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EC8223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EC8223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EC8223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EC8223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EC8223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EC8223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bg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09600"/>
            <a:ext cx="8001000" cy="1675402"/>
          </a:xfrm>
        </p:spPr>
        <p:txBody>
          <a:bodyPr/>
          <a:lstStyle/>
          <a:p>
            <a:pPr algn="ctr"/>
            <a:br>
              <a:rPr lang="en-US" sz="3200" dirty="0"/>
            </a:br>
            <a:r>
              <a:rPr lang="en-US" dirty="0"/>
              <a:t>RC Monthly Mindfulness</a:t>
            </a:r>
            <a:br>
              <a:rPr lang="en-US" sz="3200" dirty="0"/>
            </a:br>
            <a:br>
              <a:rPr lang="en-US" sz="1600" dirty="0"/>
            </a:br>
            <a:r>
              <a:rPr lang="en-US" sz="1600" dirty="0"/>
              <a:t> </a:t>
            </a:r>
            <a:r>
              <a:rPr lang="en-US" sz="3200" dirty="0"/>
              <a:t>Come Fill Your Cup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124200"/>
            <a:ext cx="8229600" cy="2971800"/>
          </a:xfrm>
        </p:spPr>
        <p:txBody>
          <a:bodyPr/>
          <a:lstStyle/>
          <a:p>
            <a:pPr algn="l"/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A07FCF-0EAA-C648-9CAC-A583382FB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74" y="2727792"/>
            <a:ext cx="3336720" cy="22252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EC558C-850C-8041-919D-AB6561955E62}"/>
              </a:ext>
            </a:extLst>
          </p:cNvPr>
          <p:cNvSpPr txBox="1"/>
          <p:nvPr/>
        </p:nvSpPr>
        <p:spPr>
          <a:xfrm>
            <a:off x="609599" y="5281989"/>
            <a:ext cx="7696200" cy="625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Offered by the Traumatic Stress Institute of </a:t>
            </a:r>
            <a:r>
              <a:rPr lang="en-US" sz="2800" b="1" dirty="0" err="1"/>
              <a:t>Klingberg</a:t>
            </a:r>
            <a:r>
              <a:rPr lang="en-US" sz="2800" b="1" dirty="0"/>
              <a:t> Family Centers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2800" dirty="0"/>
              <a:t>Agreements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altLang="en-US" sz="2400" b="1" dirty="0"/>
              <a:t>Focus on well-being </a:t>
            </a:r>
            <a:r>
              <a:rPr lang="en-US" altLang="en-US" sz="2400" dirty="0"/>
              <a:t>- Fill your cup</a:t>
            </a:r>
          </a:p>
          <a:p>
            <a:pPr marL="0" indent="0">
              <a:buNone/>
            </a:pPr>
            <a:endParaRPr lang="en-US" altLang="en-US" sz="1600" dirty="0"/>
          </a:p>
          <a:p>
            <a:pPr>
              <a:buFont typeface="Wingdings" pitchFamily="2" charset="2"/>
              <a:buChar char="v"/>
            </a:pPr>
            <a:r>
              <a:rPr lang="en-US" altLang="en-US" sz="2400" b="1" dirty="0"/>
              <a:t>Sustain RC culture </a:t>
            </a:r>
            <a:r>
              <a:rPr lang="en-US" altLang="en-US" sz="2400" dirty="0"/>
              <a:t>- Pour from a full cup</a:t>
            </a:r>
          </a:p>
          <a:p>
            <a:pPr marL="0" indent="0">
              <a:buNone/>
            </a:pPr>
            <a:endParaRPr lang="en-US" altLang="en-US" sz="1600" dirty="0"/>
          </a:p>
          <a:p>
            <a:pPr>
              <a:buFont typeface="Wingdings" pitchFamily="2" charset="2"/>
              <a:buChar char="v"/>
            </a:pPr>
            <a:r>
              <a:rPr lang="en-US" altLang="en-US" sz="2400" b="1" dirty="0"/>
              <a:t>Do no harm </a:t>
            </a:r>
            <a:r>
              <a:rPr lang="en-US" altLang="en-US" sz="2400" dirty="0"/>
              <a:t>- Protect your cup</a:t>
            </a:r>
          </a:p>
          <a:p>
            <a:pPr lvl="1">
              <a:buFont typeface="Wingdings" pitchFamily="2" charset="2"/>
              <a:buChar char="v"/>
            </a:pPr>
            <a:r>
              <a:rPr lang="en-US" altLang="en-US" sz="2000" dirty="0"/>
              <a:t>All practice is optional</a:t>
            </a:r>
          </a:p>
          <a:p>
            <a:pPr lvl="1">
              <a:buFont typeface="Wingdings" pitchFamily="2" charset="2"/>
              <a:buChar char="v"/>
            </a:pPr>
            <a:r>
              <a:rPr lang="en-US" altLang="en-US" sz="2000" dirty="0"/>
              <a:t>Take a break or stop if feeling distressed</a:t>
            </a:r>
          </a:p>
          <a:p>
            <a:pPr lvl="1">
              <a:buFont typeface="Wingdings" pitchFamily="2" charset="2"/>
              <a:buChar char="v"/>
            </a:pPr>
            <a:r>
              <a:rPr lang="en-US" altLang="en-US" sz="2000" dirty="0"/>
              <a:t>Be kind and gentle, with self and others</a:t>
            </a:r>
          </a:p>
          <a:p>
            <a:pPr lvl="1">
              <a:buFont typeface="Wingdings" pitchFamily="2" charset="2"/>
              <a:buChar char="v"/>
            </a:pPr>
            <a:r>
              <a:rPr lang="en-US" altLang="en-US" sz="2000" dirty="0"/>
              <a:t>Seek support as needed</a:t>
            </a:r>
          </a:p>
          <a:p>
            <a:pPr marL="0" indent="0">
              <a:buNone/>
            </a:pP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094640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304800" y="762000"/>
            <a:ext cx="8610600" cy="1143000"/>
          </a:xfrm>
        </p:spPr>
        <p:txBody>
          <a:bodyPr/>
          <a:lstStyle/>
          <a:p>
            <a:pPr algn="ctr"/>
            <a:r>
              <a:rPr lang="en-US" altLang="en-US" dirty="0"/>
              <a:t>Cognitive Empathy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sz="half" idx="1"/>
          </p:nvPr>
        </p:nvSpPr>
        <p:spPr>
          <a:xfrm>
            <a:off x="311426" y="2032736"/>
            <a:ext cx="4031974" cy="192966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altLang="en-US" sz="2400" dirty="0"/>
              <a:t>Understand how others think, see another’s perspective</a:t>
            </a:r>
          </a:p>
          <a:p>
            <a:pPr marL="0" indent="0">
              <a:buNone/>
            </a:pPr>
            <a:endParaRPr lang="en-US" altLang="en-US" sz="1000" dirty="0"/>
          </a:p>
          <a:p>
            <a:pPr marL="0" indent="0">
              <a:buNone/>
            </a:pPr>
            <a:endParaRPr lang="en-US" altLang="en-US" sz="1000" dirty="0"/>
          </a:p>
          <a:p>
            <a:pPr marL="0" indent="0">
              <a:buNone/>
            </a:pPr>
            <a:endParaRPr lang="en-US" altLang="en-US" sz="2400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73AAFE0B-D66E-4F4F-AE4B-721E4088DA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092003"/>
            <a:ext cx="2286000" cy="1998133"/>
          </a:xfrm>
        </p:spPr>
      </p:pic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2743200" y="4277139"/>
            <a:ext cx="4038600" cy="210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EC8223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latin typeface="Times"/>
              </a:rPr>
              <a:t>RC Application:</a:t>
            </a:r>
          </a:p>
          <a:p>
            <a:pPr>
              <a:spcBef>
                <a:spcPct val="0"/>
              </a:spcBef>
              <a:buClrTx/>
              <a:buNone/>
            </a:pPr>
            <a:endParaRPr lang="en-US" altLang="en-US" b="1" dirty="0">
              <a:latin typeface="Times"/>
            </a:endParaRPr>
          </a:p>
          <a:p>
            <a:pPr marL="457200" indent="-457200">
              <a:spcBef>
                <a:spcPct val="0"/>
              </a:spcBef>
              <a:buClrTx/>
              <a:buFontTx/>
              <a:buChar char="-"/>
            </a:pPr>
            <a:r>
              <a:rPr lang="en-US" altLang="en-US" dirty="0">
                <a:latin typeface="Times"/>
              </a:rPr>
              <a:t>Teen client thinks it’s unfair that mother did not show up for visit</a:t>
            </a:r>
          </a:p>
          <a:p>
            <a:pPr>
              <a:spcBef>
                <a:spcPct val="0"/>
              </a:spcBef>
              <a:buClrTx/>
              <a:buNone/>
            </a:pPr>
            <a:endParaRPr lang="en-US" altLang="en-US" dirty="0">
              <a:latin typeface="Times"/>
            </a:endParaRPr>
          </a:p>
          <a:p>
            <a:pPr marL="457200" indent="-457200">
              <a:spcBef>
                <a:spcPct val="0"/>
              </a:spcBef>
              <a:buClrTx/>
              <a:buFontTx/>
              <a:buChar char="-"/>
            </a:pPr>
            <a:r>
              <a:rPr lang="en-US" altLang="en-US" dirty="0">
                <a:latin typeface="Times"/>
              </a:rPr>
              <a:t>CE helps see and understand teen’s perspective</a:t>
            </a:r>
          </a:p>
        </p:txBody>
      </p:sp>
    </p:spTree>
    <p:extLst>
      <p:ext uri="{BB962C8B-B14F-4D97-AF65-F5344CB8AC3E}">
        <p14:creationId xmlns:p14="http://schemas.microsoft.com/office/powerpoint/2010/main" val="3550775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304800" y="762000"/>
            <a:ext cx="8610600" cy="1143000"/>
          </a:xfrm>
        </p:spPr>
        <p:txBody>
          <a:bodyPr/>
          <a:lstStyle/>
          <a:p>
            <a:pPr algn="ctr"/>
            <a:r>
              <a:rPr lang="en-US" altLang="en-US" dirty="0"/>
              <a:t>Emotional Empathy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968868"/>
            <a:ext cx="3581400" cy="474906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altLang="en-US" sz="2400" dirty="0"/>
              <a:t>Feeling another’s feelings (including pain and distress)</a:t>
            </a:r>
            <a:endParaRPr lang="en-US" altLang="en-US" sz="1000" dirty="0"/>
          </a:p>
          <a:p>
            <a:pPr marL="0" indent="0">
              <a:buNone/>
            </a:pPr>
            <a:endParaRPr lang="en-US" altLang="en-US" sz="1000" dirty="0"/>
          </a:p>
          <a:p>
            <a:pPr>
              <a:buFont typeface="Wingdings" pitchFamily="2" charset="2"/>
              <a:buChar char="v"/>
            </a:pPr>
            <a:r>
              <a:rPr lang="en-US" altLang="en-US" sz="2400" dirty="0"/>
              <a:t>Activates neural networks (including pain and distress)</a:t>
            </a:r>
          </a:p>
          <a:p>
            <a:pPr marL="0" indent="0">
              <a:buNone/>
            </a:pPr>
            <a:endParaRPr lang="en-US" altLang="en-US" sz="1000" dirty="0"/>
          </a:p>
          <a:p>
            <a:pPr>
              <a:buFont typeface="Wingdings" pitchFamily="2" charset="2"/>
              <a:buChar char="v"/>
            </a:pPr>
            <a:r>
              <a:rPr lang="en-US" altLang="en-US" sz="2400" dirty="0"/>
              <a:t>Can lead to empathetic distress (and </a:t>
            </a:r>
            <a:r>
              <a:rPr lang="en-US" altLang="en-US" sz="2400" u="sng" dirty="0"/>
              <a:t>maybe</a:t>
            </a:r>
            <a:r>
              <a:rPr lang="en-US" altLang="en-US" sz="2400" dirty="0"/>
              <a:t> tuning-out or problem solving)</a:t>
            </a:r>
          </a:p>
          <a:p>
            <a:pPr marL="0" indent="0">
              <a:buNone/>
            </a:pPr>
            <a:endParaRPr lang="en-US" altLang="en-US" sz="2400" dirty="0"/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4343400" y="4343400"/>
            <a:ext cx="4343400" cy="239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EC8223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latin typeface="+mj-lt"/>
              </a:rPr>
              <a:t>RC Application:</a:t>
            </a:r>
          </a:p>
          <a:p>
            <a:pPr>
              <a:spcBef>
                <a:spcPct val="0"/>
              </a:spcBef>
              <a:buClrTx/>
              <a:buNone/>
            </a:pPr>
            <a:endParaRPr lang="en-US" altLang="en-US" b="1" dirty="0">
              <a:latin typeface="+mj-lt"/>
            </a:endParaRPr>
          </a:p>
          <a:p>
            <a:pPr marL="457200" indent="-457200">
              <a:spcBef>
                <a:spcPct val="0"/>
              </a:spcBef>
              <a:buClrTx/>
              <a:buFontTx/>
              <a:buChar char="-"/>
            </a:pPr>
            <a:r>
              <a:rPr lang="en-US" altLang="en-US" dirty="0">
                <a:latin typeface="+mj-lt"/>
              </a:rPr>
              <a:t>Teen feels hurt, sense of abandonment when mother does show up for visit</a:t>
            </a:r>
          </a:p>
          <a:p>
            <a:pPr>
              <a:spcBef>
                <a:spcPct val="0"/>
              </a:spcBef>
              <a:buClrTx/>
              <a:buNone/>
            </a:pPr>
            <a:endParaRPr lang="en-US" altLang="en-US" dirty="0">
              <a:latin typeface="+mj-lt"/>
            </a:endParaRPr>
          </a:p>
          <a:p>
            <a:pPr marL="457200" indent="-457200">
              <a:spcBef>
                <a:spcPct val="0"/>
              </a:spcBef>
              <a:buClrTx/>
              <a:buFontTx/>
              <a:buChar char="-"/>
            </a:pPr>
            <a:r>
              <a:rPr lang="en-US" altLang="en-US" dirty="0">
                <a:latin typeface="+mj-lt"/>
              </a:rPr>
              <a:t>EE helps us feel in our own body what the client is feeling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8E4D0AB-A73E-2E4A-8795-6E095E0A61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032737"/>
            <a:ext cx="2057400" cy="1999850"/>
          </a:xfrm>
        </p:spPr>
      </p:pic>
    </p:spTree>
    <p:extLst>
      <p:ext uri="{BB962C8B-B14F-4D97-AF65-F5344CB8AC3E}">
        <p14:creationId xmlns:p14="http://schemas.microsoft.com/office/powerpoint/2010/main" val="3659250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152400" y="762000"/>
            <a:ext cx="8763000" cy="1143000"/>
          </a:xfrm>
        </p:spPr>
        <p:txBody>
          <a:bodyPr/>
          <a:lstStyle/>
          <a:p>
            <a:pPr algn="ctr"/>
            <a:r>
              <a:rPr lang="en-US" altLang="en-US" dirty="0"/>
              <a:t>Compassion/Empathetic Concern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sz="half" idx="1"/>
          </p:nvPr>
        </p:nvSpPr>
        <p:spPr>
          <a:xfrm>
            <a:off x="311426" y="2032736"/>
            <a:ext cx="3498574" cy="413946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altLang="en-US" sz="2400" dirty="0"/>
              <a:t>Feeling concern for another who is suffering</a:t>
            </a:r>
          </a:p>
          <a:p>
            <a:pPr marL="0" indent="0">
              <a:buNone/>
            </a:pPr>
            <a:endParaRPr lang="en-US" altLang="en-US" sz="1000" dirty="0"/>
          </a:p>
          <a:p>
            <a:pPr>
              <a:buFont typeface="Wingdings" pitchFamily="2" charset="2"/>
              <a:buChar char="v"/>
            </a:pPr>
            <a:r>
              <a:rPr lang="en-US" altLang="en-US" sz="2400" dirty="0"/>
              <a:t>Activates neural networks for positive feelings, love</a:t>
            </a:r>
          </a:p>
          <a:p>
            <a:pPr marL="0" indent="0">
              <a:buNone/>
            </a:pPr>
            <a:endParaRPr lang="en-US" altLang="en-US" sz="1000" dirty="0"/>
          </a:p>
          <a:p>
            <a:pPr>
              <a:buFont typeface="Wingdings" pitchFamily="2" charset="2"/>
              <a:buChar char="v"/>
            </a:pPr>
            <a:r>
              <a:rPr lang="en-US" altLang="en-US" sz="2400" dirty="0"/>
              <a:t>Prepares us to turn toward other and act to alleviate suffering</a:t>
            </a:r>
          </a:p>
          <a:p>
            <a:pPr marL="0" indent="0">
              <a:buNone/>
            </a:pPr>
            <a:endParaRPr lang="en-US" altLang="en-US" sz="2400" dirty="0"/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4343400" y="4343400"/>
            <a:ext cx="4038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EC8223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latin typeface="+mn-lt"/>
              </a:rPr>
              <a:t>RC Application:</a:t>
            </a:r>
          </a:p>
          <a:p>
            <a:pPr>
              <a:spcBef>
                <a:spcPct val="0"/>
              </a:spcBef>
              <a:buClrTx/>
              <a:buNone/>
            </a:pPr>
            <a:endParaRPr lang="en-US" altLang="en-US" b="1" dirty="0">
              <a:latin typeface="+mn-lt"/>
            </a:endParaRPr>
          </a:p>
          <a:p>
            <a:pPr marL="457200" indent="-457200">
              <a:spcBef>
                <a:spcPct val="0"/>
              </a:spcBef>
              <a:buClrTx/>
              <a:buFontTx/>
              <a:buChar char="-"/>
            </a:pPr>
            <a:r>
              <a:rPr lang="en-US" altLang="en-US" dirty="0">
                <a:latin typeface="+mn-lt"/>
              </a:rPr>
              <a:t>We feel concern for the teen and are moved to take action aimed at alleviating suffering</a:t>
            </a:r>
          </a:p>
          <a:p>
            <a:pPr>
              <a:spcBef>
                <a:spcPct val="0"/>
              </a:spcBef>
              <a:buClrTx/>
              <a:buNone/>
            </a:pPr>
            <a:endParaRPr lang="en-US" altLang="en-US" dirty="0">
              <a:latin typeface="Times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2B0081C-6DA7-7749-9589-BEB05E9537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86000"/>
            <a:ext cx="3065637" cy="1777181"/>
          </a:xfrm>
        </p:spPr>
      </p:pic>
    </p:spTree>
    <p:extLst>
      <p:ext uri="{BB962C8B-B14F-4D97-AF65-F5344CB8AC3E}">
        <p14:creationId xmlns:p14="http://schemas.microsoft.com/office/powerpoint/2010/main" val="609096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152400" y="762000"/>
            <a:ext cx="8763000" cy="1143000"/>
          </a:xfrm>
        </p:spPr>
        <p:txBody>
          <a:bodyPr/>
          <a:lstStyle/>
          <a:p>
            <a:pPr algn="ctr"/>
            <a:r>
              <a:rPr lang="en-US" altLang="en-US" dirty="0"/>
              <a:t>Compassion Meditation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sz="half" idx="1"/>
          </p:nvPr>
        </p:nvSpPr>
        <p:spPr>
          <a:xfrm>
            <a:off x="311426" y="2032736"/>
            <a:ext cx="3650974" cy="413946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altLang="en-US" sz="2400" dirty="0"/>
              <a:t>Builds capacity for compassion, turn toward suffering</a:t>
            </a:r>
          </a:p>
          <a:p>
            <a:pPr marL="0" indent="0">
              <a:buNone/>
            </a:pPr>
            <a:endParaRPr lang="en-US" altLang="en-US" sz="1000" dirty="0"/>
          </a:p>
          <a:p>
            <a:pPr>
              <a:buFont typeface="Wingdings" pitchFamily="2" charset="2"/>
              <a:buChar char="v"/>
            </a:pPr>
            <a:r>
              <a:rPr lang="en-US" altLang="en-US" sz="2400" dirty="0"/>
              <a:t>Measurable results within 8 hrs. of practice</a:t>
            </a:r>
          </a:p>
          <a:p>
            <a:pPr marL="0" indent="0">
              <a:buNone/>
            </a:pPr>
            <a:endParaRPr lang="en-US" altLang="en-US" sz="1000" dirty="0"/>
          </a:p>
          <a:p>
            <a:pPr>
              <a:buFont typeface="Wingdings" pitchFamily="2" charset="2"/>
              <a:buChar char="v"/>
            </a:pPr>
            <a:r>
              <a:rPr lang="en-US" altLang="en-US" sz="2400" dirty="0"/>
              <a:t>Decrease unconscious bias within 16 hrs. of practice </a:t>
            </a:r>
          </a:p>
          <a:p>
            <a:pPr marL="0" indent="0">
              <a:buNone/>
            </a:pPr>
            <a:endParaRPr lang="en-US" altLang="en-US" sz="1000" dirty="0"/>
          </a:p>
          <a:p>
            <a:pPr marL="0" indent="0">
              <a:buNone/>
            </a:pPr>
            <a:endParaRPr lang="en-US" altLang="en-US" sz="2400" dirty="0"/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4457700" y="4356318"/>
            <a:ext cx="4038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EC8223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latin typeface="+mj-lt"/>
              </a:rPr>
              <a:t>RC Application:</a:t>
            </a:r>
          </a:p>
          <a:p>
            <a:pPr>
              <a:spcBef>
                <a:spcPct val="0"/>
              </a:spcBef>
              <a:buClrTx/>
              <a:buNone/>
            </a:pPr>
            <a:endParaRPr lang="en-US" altLang="en-US" b="1" dirty="0">
              <a:latin typeface="+mj-lt"/>
            </a:endParaRPr>
          </a:p>
          <a:p>
            <a:pPr marL="457200" indent="-457200">
              <a:spcBef>
                <a:spcPct val="0"/>
              </a:spcBef>
              <a:buClrTx/>
              <a:buFontTx/>
              <a:buChar char="-"/>
            </a:pPr>
            <a:r>
              <a:rPr lang="en-US" altLang="en-US" dirty="0">
                <a:latin typeface="+mj-lt"/>
              </a:rPr>
              <a:t>Compassion Meditation</a:t>
            </a:r>
          </a:p>
          <a:p>
            <a:pPr>
              <a:spcBef>
                <a:spcPct val="0"/>
              </a:spcBef>
              <a:buClrTx/>
              <a:buNone/>
            </a:pPr>
            <a:endParaRPr lang="en-US" altLang="en-US" dirty="0">
              <a:latin typeface="+mj-lt"/>
            </a:endParaRPr>
          </a:p>
          <a:p>
            <a:pPr marL="457200" indent="-457200">
              <a:spcBef>
                <a:spcPct val="0"/>
              </a:spcBef>
              <a:buClrTx/>
              <a:buFontTx/>
              <a:buChar char="-"/>
            </a:pPr>
            <a:r>
              <a:rPr lang="en-US" altLang="en-US" dirty="0">
                <a:latin typeface="+mj-lt"/>
              </a:rPr>
              <a:t>Self-Compassion Meditation</a:t>
            </a:r>
          </a:p>
          <a:p>
            <a:pPr>
              <a:spcBef>
                <a:spcPct val="0"/>
              </a:spcBef>
              <a:buClrTx/>
              <a:buNone/>
            </a:pPr>
            <a:endParaRPr lang="en-US" altLang="en-US" dirty="0">
              <a:latin typeface="Times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F0FD89C-2DDA-5548-A568-1F198CE791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0" y="1905000"/>
            <a:ext cx="3390900" cy="2373630"/>
          </a:xfrm>
        </p:spPr>
      </p:pic>
    </p:spTree>
    <p:extLst>
      <p:ext uri="{BB962C8B-B14F-4D97-AF65-F5344CB8AC3E}">
        <p14:creationId xmlns:p14="http://schemas.microsoft.com/office/powerpoint/2010/main" val="167268385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7108</TotalTime>
  <Words>249</Words>
  <Application>Microsoft Macintosh PowerPoint</Application>
  <PresentationFormat>On-screen Show (4:3)</PresentationFormat>
  <Paragraphs>52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</vt:lpstr>
      <vt:lpstr>Wingdings</vt:lpstr>
      <vt:lpstr>Blank Presentation</vt:lpstr>
      <vt:lpstr> RC Monthly Mindfulness   Come Fill Your Cup</vt:lpstr>
      <vt:lpstr>Agreements</vt:lpstr>
      <vt:lpstr>Cognitive Empathy</vt:lpstr>
      <vt:lpstr>Emotional Empathy</vt:lpstr>
      <vt:lpstr>Compassion/Empathetic Concern</vt:lpstr>
      <vt:lpstr>Compassion Meditation</vt:lpstr>
    </vt:vector>
  </TitlesOfParts>
  <Company>Cole Design Group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JB COLE</dc:creator>
  <cp:lastModifiedBy>John Engel</cp:lastModifiedBy>
  <cp:revision>165</cp:revision>
  <cp:lastPrinted>2021-04-05T18:29:52Z</cp:lastPrinted>
  <dcterms:created xsi:type="dcterms:W3CDTF">2009-12-23T14:04:44Z</dcterms:created>
  <dcterms:modified xsi:type="dcterms:W3CDTF">2021-04-05T18:51:43Z</dcterms:modified>
</cp:coreProperties>
</file>