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351" r:id="rId2"/>
    <p:sldId id="725" r:id="rId3"/>
    <p:sldId id="726" r:id="rId4"/>
    <p:sldId id="832" r:id="rId5"/>
    <p:sldId id="720" r:id="rId6"/>
    <p:sldId id="449" r:id="rId7"/>
    <p:sldId id="722" r:id="rId8"/>
    <p:sldId id="724" r:id="rId9"/>
  </p:sldIdLst>
  <p:sldSz cx="9144000" cy="6858000" type="screen4x3"/>
  <p:notesSz cx="7077075" cy="9363075"/>
  <p:defaultTextStyle>
    <a:defPPr>
      <a:defRPr lang="en-US"/>
    </a:defPPr>
    <a:lvl1pPr algn="l" rtl="0" eaLnBrk="0" fontAlgn="base" hangingPunct="0">
      <a:spcBef>
        <a:spcPct val="0"/>
      </a:spcBef>
      <a:spcAft>
        <a:spcPct val="0"/>
      </a:spcAft>
      <a:defRPr sz="2400" kern="1200" baseline="-25000">
        <a:solidFill>
          <a:schemeClr val="tx1"/>
        </a:solidFill>
        <a:latin typeface="Times"/>
        <a:ea typeface="+mn-ea"/>
        <a:cs typeface="+mn-cs"/>
      </a:defRPr>
    </a:lvl1pPr>
    <a:lvl2pPr marL="457200" algn="l" rtl="0" eaLnBrk="0" fontAlgn="base" hangingPunct="0">
      <a:spcBef>
        <a:spcPct val="0"/>
      </a:spcBef>
      <a:spcAft>
        <a:spcPct val="0"/>
      </a:spcAft>
      <a:defRPr sz="2400" kern="1200" baseline="-25000">
        <a:solidFill>
          <a:schemeClr val="tx1"/>
        </a:solidFill>
        <a:latin typeface="Times"/>
        <a:ea typeface="+mn-ea"/>
        <a:cs typeface="+mn-cs"/>
      </a:defRPr>
    </a:lvl2pPr>
    <a:lvl3pPr marL="914400" algn="l" rtl="0" eaLnBrk="0" fontAlgn="base" hangingPunct="0">
      <a:spcBef>
        <a:spcPct val="0"/>
      </a:spcBef>
      <a:spcAft>
        <a:spcPct val="0"/>
      </a:spcAft>
      <a:defRPr sz="2400" kern="1200" baseline="-25000">
        <a:solidFill>
          <a:schemeClr val="tx1"/>
        </a:solidFill>
        <a:latin typeface="Times"/>
        <a:ea typeface="+mn-ea"/>
        <a:cs typeface="+mn-cs"/>
      </a:defRPr>
    </a:lvl3pPr>
    <a:lvl4pPr marL="1371600" algn="l" rtl="0" eaLnBrk="0" fontAlgn="base" hangingPunct="0">
      <a:spcBef>
        <a:spcPct val="0"/>
      </a:spcBef>
      <a:spcAft>
        <a:spcPct val="0"/>
      </a:spcAft>
      <a:defRPr sz="2400" kern="1200" baseline="-25000">
        <a:solidFill>
          <a:schemeClr val="tx1"/>
        </a:solidFill>
        <a:latin typeface="Times"/>
        <a:ea typeface="+mn-ea"/>
        <a:cs typeface="+mn-cs"/>
      </a:defRPr>
    </a:lvl4pPr>
    <a:lvl5pPr marL="1828800" algn="l" rtl="0" eaLnBrk="0" fontAlgn="base" hangingPunct="0">
      <a:spcBef>
        <a:spcPct val="0"/>
      </a:spcBef>
      <a:spcAft>
        <a:spcPct val="0"/>
      </a:spcAft>
      <a:defRPr sz="2400" kern="1200" baseline="-25000">
        <a:solidFill>
          <a:schemeClr val="tx1"/>
        </a:solidFill>
        <a:latin typeface="Times"/>
        <a:ea typeface="+mn-ea"/>
        <a:cs typeface="+mn-cs"/>
      </a:defRPr>
    </a:lvl5pPr>
    <a:lvl6pPr marL="2286000" algn="l" defTabSz="914400" rtl="0" eaLnBrk="1" latinLnBrk="0" hangingPunct="1">
      <a:defRPr sz="2400" kern="1200" baseline="-25000">
        <a:solidFill>
          <a:schemeClr val="tx1"/>
        </a:solidFill>
        <a:latin typeface="Times"/>
        <a:ea typeface="+mn-ea"/>
        <a:cs typeface="+mn-cs"/>
      </a:defRPr>
    </a:lvl6pPr>
    <a:lvl7pPr marL="2743200" algn="l" defTabSz="914400" rtl="0" eaLnBrk="1" latinLnBrk="0" hangingPunct="1">
      <a:defRPr sz="2400" kern="1200" baseline="-25000">
        <a:solidFill>
          <a:schemeClr val="tx1"/>
        </a:solidFill>
        <a:latin typeface="Times"/>
        <a:ea typeface="+mn-ea"/>
        <a:cs typeface="+mn-cs"/>
      </a:defRPr>
    </a:lvl7pPr>
    <a:lvl8pPr marL="3200400" algn="l" defTabSz="914400" rtl="0" eaLnBrk="1" latinLnBrk="0" hangingPunct="1">
      <a:defRPr sz="2400" kern="1200" baseline="-25000">
        <a:solidFill>
          <a:schemeClr val="tx1"/>
        </a:solidFill>
        <a:latin typeface="Times"/>
        <a:ea typeface="+mn-ea"/>
        <a:cs typeface="+mn-cs"/>
      </a:defRPr>
    </a:lvl8pPr>
    <a:lvl9pPr marL="3657600" algn="l" defTabSz="914400" rtl="0" eaLnBrk="1" latinLnBrk="0" hangingPunct="1">
      <a:defRPr sz="2400" kern="1200" baseline="-250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440"/>
    <p:restoredTop sz="53859" autoAdjust="0"/>
  </p:normalViewPr>
  <p:slideViewPr>
    <p:cSldViewPr>
      <p:cViewPr varScale="1">
        <p:scale>
          <a:sx n="52" d="100"/>
          <a:sy n="52" d="100"/>
        </p:scale>
        <p:origin x="1120"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020"/>
    </p:cViewPr>
  </p:sorterViewPr>
  <p:notesViewPr>
    <p:cSldViewPr>
      <p:cViewPr varScale="1">
        <p:scale>
          <a:sx n="52" d="100"/>
          <a:sy n="52" d="100"/>
        </p:scale>
        <p:origin x="2628"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02EC8-463F-A442-8DEF-D229B456A8A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1B7704C-1DA9-D04F-B9F6-3C3B7732793E}">
      <dgm:prSet phldrT="[Text]" custT="1"/>
      <dgm:spPr/>
      <dgm:t>
        <a:bodyPr/>
        <a:lstStyle/>
        <a:p>
          <a:r>
            <a:rPr lang="en-US" sz="2400" b="1" dirty="0">
              <a:solidFill>
                <a:schemeClr val="tx1"/>
              </a:solidFill>
            </a:rPr>
            <a:t>Noticing Our Reactions to Others</a:t>
          </a:r>
        </a:p>
        <a:p>
          <a:r>
            <a:rPr lang="en-US" sz="2400" b="1" dirty="0">
              <a:solidFill>
                <a:schemeClr val="tx1"/>
              </a:solidFill>
            </a:rPr>
            <a:t> </a:t>
          </a:r>
          <a:endParaRPr lang="en-US" sz="1600" dirty="0">
            <a:solidFill>
              <a:schemeClr val="tx1"/>
            </a:solidFill>
          </a:endParaRPr>
        </a:p>
      </dgm:t>
    </dgm:pt>
    <dgm:pt modelId="{0F3AB7DA-D567-164C-9799-60079DDC45CD}" type="parTrans" cxnId="{C92BDFB6-9767-FA47-9378-2A0CAAEF7087}">
      <dgm:prSet/>
      <dgm:spPr/>
      <dgm:t>
        <a:bodyPr/>
        <a:lstStyle/>
        <a:p>
          <a:endParaRPr lang="en-US">
            <a:solidFill>
              <a:schemeClr val="tx1"/>
            </a:solidFill>
          </a:endParaRPr>
        </a:p>
      </dgm:t>
    </dgm:pt>
    <dgm:pt modelId="{ADD3CD7C-8E15-CF41-9548-7700A9CE84DD}" type="sibTrans" cxnId="{C92BDFB6-9767-FA47-9378-2A0CAAEF7087}">
      <dgm:prSet/>
      <dgm:spPr/>
      <dgm:t>
        <a:bodyPr/>
        <a:lstStyle/>
        <a:p>
          <a:endParaRPr lang="en-US">
            <a:solidFill>
              <a:schemeClr val="tx1"/>
            </a:solidFill>
          </a:endParaRPr>
        </a:p>
      </dgm:t>
    </dgm:pt>
    <dgm:pt modelId="{034A9315-8E5E-2840-8970-E912371E39A3}">
      <dgm:prSet phldrT="[Text]" custT="1"/>
      <dgm:spPr/>
      <dgm:t>
        <a:bodyPr/>
        <a:lstStyle/>
        <a:p>
          <a:r>
            <a:rPr lang="en-US" sz="2400" b="1" dirty="0">
              <a:solidFill>
                <a:schemeClr val="tx1"/>
              </a:solidFill>
            </a:rPr>
            <a:t>Mindfulness</a:t>
          </a:r>
        </a:p>
      </dgm:t>
    </dgm:pt>
    <dgm:pt modelId="{6574426D-EDC3-184E-8DDF-2E4E06922E2E}" type="parTrans" cxnId="{9E86D664-BBA5-E14E-8B00-8F92E1E45A91}">
      <dgm:prSet/>
      <dgm:spPr/>
      <dgm:t>
        <a:bodyPr/>
        <a:lstStyle/>
        <a:p>
          <a:endParaRPr lang="en-US">
            <a:solidFill>
              <a:schemeClr val="tx1"/>
            </a:solidFill>
          </a:endParaRPr>
        </a:p>
      </dgm:t>
    </dgm:pt>
    <dgm:pt modelId="{29E1D699-0D24-4D4C-9C97-54B8CAA46FDA}" type="sibTrans" cxnId="{9E86D664-BBA5-E14E-8B00-8F92E1E45A91}">
      <dgm:prSet/>
      <dgm:spPr/>
      <dgm:t>
        <a:bodyPr/>
        <a:lstStyle/>
        <a:p>
          <a:endParaRPr lang="en-US">
            <a:solidFill>
              <a:schemeClr val="tx1"/>
            </a:solidFill>
          </a:endParaRPr>
        </a:p>
      </dgm:t>
    </dgm:pt>
    <dgm:pt modelId="{56E4E69D-14E9-6448-B8EF-20C11DA6570E}">
      <dgm:prSet phldrT="[Text]" custT="1"/>
      <dgm:spPr/>
      <dgm:t>
        <a:bodyPr/>
        <a:lstStyle/>
        <a:p>
          <a:r>
            <a:rPr lang="en-US" sz="2400" b="1" dirty="0">
              <a:solidFill>
                <a:schemeClr val="tx1"/>
              </a:solidFill>
            </a:rPr>
            <a:t>Being With  </a:t>
          </a:r>
          <a:r>
            <a:rPr lang="en-US" sz="2400" dirty="0">
              <a:solidFill>
                <a:schemeClr val="tx1"/>
              </a:solidFill>
            </a:rPr>
            <a:t>Working With</a:t>
          </a:r>
        </a:p>
      </dgm:t>
    </dgm:pt>
    <dgm:pt modelId="{B97EB74F-F42E-F24D-87AA-034B006546C5}" type="parTrans" cxnId="{531A4531-3C26-1B4B-B305-A616BD6D3138}">
      <dgm:prSet/>
      <dgm:spPr/>
      <dgm:t>
        <a:bodyPr/>
        <a:lstStyle/>
        <a:p>
          <a:endParaRPr lang="en-US">
            <a:solidFill>
              <a:schemeClr val="tx1"/>
            </a:solidFill>
          </a:endParaRPr>
        </a:p>
      </dgm:t>
    </dgm:pt>
    <dgm:pt modelId="{A17EB4E8-36FA-2743-B6BB-545BB19C5EC8}" type="sibTrans" cxnId="{531A4531-3C26-1B4B-B305-A616BD6D3138}">
      <dgm:prSet/>
      <dgm:spPr/>
      <dgm:t>
        <a:bodyPr/>
        <a:lstStyle/>
        <a:p>
          <a:endParaRPr lang="en-US">
            <a:solidFill>
              <a:schemeClr val="tx1"/>
            </a:solidFill>
          </a:endParaRPr>
        </a:p>
      </dgm:t>
    </dgm:pt>
    <dgm:pt modelId="{DE9A3EE6-F052-1A46-8683-72402F0DE6F9}">
      <dgm:prSet phldrT="[Text]" custT="1"/>
      <dgm:spPr/>
      <dgm:t>
        <a:bodyPr/>
        <a:lstStyle/>
        <a:p>
          <a:r>
            <a:rPr lang="en-US" sz="2400" b="1" dirty="0">
              <a:solidFill>
                <a:schemeClr val="tx1"/>
              </a:solidFill>
            </a:rPr>
            <a:t>Support Anchors </a:t>
          </a:r>
          <a:r>
            <a:rPr lang="en-US" sz="2400" b="0" dirty="0">
              <a:solidFill>
                <a:schemeClr val="tx1"/>
              </a:solidFill>
            </a:rPr>
            <a:t>(internal &amp; external)</a:t>
          </a:r>
          <a:r>
            <a:rPr lang="en-US" sz="2400" b="1" dirty="0">
              <a:solidFill>
                <a:schemeClr val="tx1"/>
              </a:solidFill>
            </a:rPr>
            <a:t> </a:t>
          </a:r>
        </a:p>
      </dgm:t>
    </dgm:pt>
    <dgm:pt modelId="{D772BCCA-FE5F-F34E-9946-5023BE70268F}" type="parTrans" cxnId="{2A448B41-4345-B44A-AFAD-9361B9DAB551}">
      <dgm:prSet/>
      <dgm:spPr/>
      <dgm:t>
        <a:bodyPr/>
        <a:lstStyle/>
        <a:p>
          <a:endParaRPr lang="en-US">
            <a:solidFill>
              <a:schemeClr val="tx1"/>
            </a:solidFill>
          </a:endParaRPr>
        </a:p>
      </dgm:t>
    </dgm:pt>
    <dgm:pt modelId="{8DA18F87-0E7D-C347-B17D-F3891DC91413}" type="sibTrans" cxnId="{2A448B41-4345-B44A-AFAD-9361B9DAB551}">
      <dgm:prSet/>
      <dgm:spPr/>
      <dgm:t>
        <a:bodyPr/>
        <a:lstStyle/>
        <a:p>
          <a:endParaRPr lang="en-US">
            <a:solidFill>
              <a:schemeClr val="tx1"/>
            </a:solidFill>
          </a:endParaRPr>
        </a:p>
      </dgm:t>
    </dgm:pt>
    <dgm:pt modelId="{FAAD56BA-769B-164A-A52E-4FC53767C7D7}">
      <dgm:prSet phldrT="[Text]" custT="1"/>
      <dgm:spPr/>
      <dgm:t>
        <a:bodyPr/>
        <a:lstStyle/>
        <a:p>
          <a:r>
            <a:rPr lang="en-US" sz="2400" b="1" dirty="0">
              <a:solidFill>
                <a:schemeClr val="tx1"/>
              </a:solidFill>
            </a:rPr>
            <a:t>Sitting, Walking, Body Scan</a:t>
          </a:r>
        </a:p>
        <a:p>
          <a:endParaRPr lang="en-US" sz="1600" dirty="0">
            <a:solidFill>
              <a:schemeClr val="tx1"/>
            </a:solidFill>
          </a:endParaRPr>
        </a:p>
      </dgm:t>
    </dgm:pt>
    <dgm:pt modelId="{6A00EBB0-0256-054D-B9FE-E2C48C3E3C1E}" type="parTrans" cxnId="{40053979-7FFA-5644-B6F8-B4FB05E32546}">
      <dgm:prSet/>
      <dgm:spPr/>
      <dgm:t>
        <a:bodyPr/>
        <a:lstStyle/>
        <a:p>
          <a:endParaRPr lang="en-US">
            <a:solidFill>
              <a:schemeClr val="tx1"/>
            </a:solidFill>
          </a:endParaRPr>
        </a:p>
      </dgm:t>
    </dgm:pt>
    <dgm:pt modelId="{23AE5098-F1EF-D64C-B9FA-5B64FEEE4E5E}" type="sibTrans" cxnId="{40053979-7FFA-5644-B6F8-B4FB05E32546}">
      <dgm:prSet/>
      <dgm:spPr/>
      <dgm:t>
        <a:bodyPr/>
        <a:lstStyle/>
        <a:p>
          <a:endParaRPr lang="en-US">
            <a:solidFill>
              <a:schemeClr val="tx1"/>
            </a:solidFill>
          </a:endParaRPr>
        </a:p>
      </dgm:t>
    </dgm:pt>
    <dgm:pt modelId="{E9C33D53-2732-2F49-932B-8F77EBEEAFCB}" type="pres">
      <dgm:prSet presAssocID="{52602EC8-463F-A442-8DEF-D229B456A8A9}" presName="cycle" presStyleCnt="0">
        <dgm:presLayoutVars>
          <dgm:dir/>
          <dgm:resizeHandles val="exact"/>
        </dgm:presLayoutVars>
      </dgm:prSet>
      <dgm:spPr/>
    </dgm:pt>
    <dgm:pt modelId="{A2EE3801-2E1D-534F-971F-4CA6BA88A953}" type="pres">
      <dgm:prSet presAssocID="{D1B7704C-1DA9-D04F-B9F6-3C3B7732793E}" presName="dummy" presStyleCnt="0"/>
      <dgm:spPr/>
    </dgm:pt>
    <dgm:pt modelId="{74EE882F-3D23-8547-928C-86FF0D10C5DC}" type="pres">
      <dgm:prSet presAssocID="{D1B7704C-1DA9-D04F-B9F6-3C3B7732793E}" presName="node" presStyleLbl="revTx" presStyleIdx="0" presStyleCnt="5" custScaleX="131362" custScaleY="92153" custRadScaleRad="102471" custRadScaleInc="13842">
        <dgm:presLayoutVars>
          <dgm:bulletEnabled val="1"/>
        </dgm:presLayoutVars>
      </dgm:prSet>
      <dgm:spPr/>
    </dgm:pt>
    <dgm:pt modelId="{3257D370-9284-904B-9A7D-0999527EA066}" type="pres">
      <dgm:prSet presAssocID="{ADD3CD7C-8E15-CF41-9548-7700A9CE84DD}" presName="sibTrans" presStyleLbl="node1" presStyleIdx="0" presStyleCnt="5"/>
      <dgm:spPr/>
    </dgm:pt>
    <dgm:pt modelId="{37828520-7A71-D648-B74C-CFB1AF339126}" type="pres">
      <dgm:prSet presAssocID="{034A9315-8E5E-2840-8970-E912371E39A3}" presName="dummy" presStyleCnt="0"/>
      <dgm:spPr/>
    </dgm:pt>
    <dgm:pt modelId="{796EB621-1651-6941-85B4-BF305415E1ED}" type="pres">
      <dgm:prSet presAssocID="{034A9315-8E5E-2840-8970-E912371E39A3}" presName="node" presStyleLbl="revTx" presStyleIdx="1" presStyleCnt="5" custScaleX="162605" custScaleY="82182">
        <dgm:presLayoutVars>
          <dgm:bulletEnabled val="1"/>
        </dgm:presLayoutVars>
      </dgm:prSet>
      <dgm:spPr/>
    </dgm:pt>
    <dgm:pt modelId="{AFBE8224-C3C0-B544-82A9-2614D61A2208}" type="pres">
      <dgm:prSet presAssocID="{29E1D699-0D24-4D4C-9C97-54B8CAA46FDA}" presName="sibTrans" presStyleLbl="node1" presStyleIdx="1" presStyleCnt="5"/>
      <dgm:spPr/>
    </dgm:pt>
    <dgm:pt modelId="{237F7B85-629B-E241-8B9E-B76CE3453A40}" type="pres">
      <dgm:prSet presAssocID="{56E4E69D-14E9-6448-B8EF-20C11DA6570E}" presName="dummy" presStyleCnt="0"/>
      <dgm:spPr/>
    </dgm:pt>
    <dgm:pt modelId="{9430A939-374C-F441-8CBB-9862C813716C}" type="pres">
      <dgm:prSet presAssocID="{56E4E69D-14E9-6448-B8EF-20C11DA6570E}" presName="node" presStyleLbl="revTx" presStyleIdx="2" presStyleCnt="5" custScaleX="175058" custRadScaleRad="105938" custRadScaleInc="-3457">
        <dgm:presLayoutVars>
          <dgm:bulletEnabled val="1"/>
        </dgm:presLayoutVars>
      </dgm:prSet>
      <dgm:spPr/>
    </dgm:pt>
    <dgm:pt modelId="{75EE5701-D042-B04A-A01A-4441AAE0D02E}" type="pres">
      <dgm:prSet presAssocID="{A17EB4E8-36FA-2743-B6BB-545BB19C5EC8}" presName="sibTrans" presStyleLbl="node1" presStyleIdx="2" presStyleCnt="5"/>
      <dgm:spPr/>
    </dgm:pt>
    <dgm:pt modelId="{A2610004-5A16-B54D-8202-303ACE8E9C62}" type="pres">
      <dgm:prSet presAssocID="{DE9A3EE6-F052-1A46-8683-72402F0DE6F9}" presName="dummy" presStyleCnt="0"/>
      <dgm:spPr/>
    </dgm:pt>
    <dgm:pt modelId="{49D15593-34DE-C74D-AA85-C45902348DE0}" type="pres">
      <dgm:prSet presAssocID="{DE9A3EE6-F052-1A46-8683-72402F0DE6F9}" presName="node" presStyleLbl="revTx" presStyleIdx="3" presStyleCnt="5" custScaleX="295813">
        <dgm:presLayoutVars>
          <dgm:bulletEnabled val="1"/>
        </dgm:presLayoutVars>
      </dgm:prSet>
      <dgm:spPr/>
    </dgm:pt>
    <dgm:pt modelId="{54A55C38-C497-1542-97D4-7678D1B12BCC}" type="pres">
      <dgm:prSet presAssocID="{8DA18F87-0E7D-C347-B17D-F3891DC91413}" presName="sibTrans" presStyleLbl="node1" presStyleIdx="3" presStyleCnt="5"/>
      <dgm:spPr/>
    </dgm:pt>
    <dgm:pt modelId="{38736386-077D-4343-AB28-28B102C06893}" type="pres">
      <dgm:prSet presAssocID="{FAAD56BA-769B-164A-A52E-4FC53767C7D7}" presName="dummy" presStyleCnt="0"/>
      <dgm:spPr/>
    </dgm:pt>
    <dgm:pt modelId="{19E0DB04-761E-4B47-B1F8-58FFEBE7C032}" type="pres">
      <dgm:prSet presAssocID="{FAAD56BA-769B-164A-A52E-4FC53767C7D7}" presName="node" presStyleLbl="revTx" presStyleIdx="4" presStyleCnt="5" custScaleX="151870" custScaleY="97577" custRadScaleRad="102963" custRadScaleInc="-21385">
        <dgm:presLayoutVars>
          <dgm:bulletEnabled val="1"/>
        </dgm:presLayoutVars>
      </dgm:prSet>
      <dgm:spPr/>
    </dgm:pt>
    <dgm:pt modelId="{FA1531B2-EC2E-644F-940C-8C3F74BD7C2A}" type="pres">
      <dgm:prSet presAssocID="{23AE5098-F1EF-D64C-B9FA-5B64FEEE4E5E}" presName="sibTrans" presStyleLbl="node1" presStyleIdx="4" presStyleCnt="5"/>
      <dgm:spPr/>
    </dgm:pt>
  </dgm:ptLst>
  <dgm:cxnLst>
    <dgm:cxn modelId="{86162A26-CDEE-8D42-80C2-5A2124427731}" type="presOf" srcId="{23AE5098-F1EF-D64C-B9FA-5B64FEEE4E5E}" destId="{FA1531B2-EC2E-644F-940C-8C3F74BD7C2A}" srcOrd="0" destOrd="0" presId="urn:microsoft.com/office/officeart/2005/8/layout/cycle1"/>
    <dgm:cxn modelId="{5F076F28-1FD3-284C-A76B-48D2092AA2A2}" type="presOf" srcId="{56E4E69D-14E9-6448-B8EF-20C11DA6570E}" destId="{9430A939-374C-F441-8CBB-9862C813716C}" srcOrd="0" destOrd="0" presId="urn:microsoft.com/office/officeart/2005/8/layout/cycle1"/>
    <dgm:cxn modelId="{531A4531-3C26-1B4B-B305-A616BD6D3138}" srcId="{52602EC8-463F-A442-8DEF-D229B456A8A9}" destId="{56E4E69D-14E9-6448-B8EF-20C11DA6570E}" srcOrd="2" destOrd="0" parTransId="{B97EB74F-F42E-F24D-87AA-034B006546C5}" sibTransId="{A17EB4E8-36FA-2743-B6BB-545BB19C5EC8}"/>
    <dgm:cxn modelId="{2A448B41-4345-B44A-AFAD-9361B9DAB551}" srcId="{52602EC8-463F-A442-8DEF-D229B456A8A9}" destId="{DE9A3EE6-F052-1A46-8683-72402F0DE6F9}" srcOrd="3" destOrd="0" parTransId="{D772BCCA-FE5F-F34E-9946-5023BE70268F}" sibTransId="{8DA18F87-0E7D-C347-B17D-F3891DC91413}"/>
    <dgm:cxn modelId="{A8A25F4E-85BC-1C44-B8C7-338961ACBAAC}" type="presOf" srcId="{034A9315-8E5E-2840-8970-E912371E39A3}" destId="{796EB621-1651-6941-85B4-BF305415E1ED}" srcOrd="0" destOrd="0" presId="urn:microsoft.com/office/officeart/2005/8/layout/cycle1"/>
    <dgm:cxn modelId="{1825F763-BFD9-6845-B043-C3D1824FFB3C}" type="presOf" srcId="{A17EB4E8-36FA-2743-B6BB-545BB19C5EC8}" destId="{75EE5701-D042-B04A-A01A-4441AAE0D02E}" srcOrd="0" destOrd="0" presId="urn:microsoft.com/office/officeart/2005/8/layout/cycle1"/>
    <dgm:cxn modelId="{9E86D664-BBA5-E14E-8B00-8F92E1E45A91}" srcId="{52602EC8-463F-A442-8DEF-D229B456A8A9}" destId="{034A9315-8E5E-2840-8970-E912371E39A3}" srcOrd="1" destOrd="0" parTransId="{6574426D-EDC3-184E-8DDF-2E4E06922E2E}" sibTransId="{29E1D699-0D24-4D4C-9C97-54B8CAA46FDA}"/>
    <dgm:cxn modelId="{7BEA0369-37F0-9F42-97A2-23B0E55587F9}" type="presOf" srcId="{FAAD56BA-769B-164A-A52E-4FC53767C7D7}" destId="{19E0DB04-761E-4B47-B1F8-58FFEBE7C032}" srcOrd="0" destOrd="0" presId="urn:microsoft.com/office/officeart/2005/8/layout/cycle1"/>
    <dgm:cxn modelId="{87D2D577-B8E7-4348-997A-86AC0C0F7FB2}" type="presOf" srcId="{52602EC8-463F-A442-8DEF-D229B456A8A9}" destId="{E9C33D53-2732-2F49-932B-8F77EBEEAFCB}" srcOrd="0" destOrd="0" presId="urn:microsoft.com/office/officeart/2005/8/layout/cycle1"/>
    <dgm:cxn modelId="{40053979-7FFA-5644-B6F8-B4FB05E32546}" srcId="{52602EC8-463F-A442-8DEF-D229B456A8A9}" destId="{FAAD56BA-769B-164A-A52E-4FC53767C7D7}" srcOrd="4" destOrd="0" parTransId="{6A00EBB0-0256-054D-B9FE-E2C48C3E3C1E}" sibTransId="{23AE5098-F1EF-D64C-B9FA-5B64FEEE4E5E}"/>
    <dgm:cxn modelId="{84C26A94-34FE-1844-A30A-4DCD13782407}" type="presOf" srcId="{29E1D699-0D24-4D4C-9C97-54B8CAA46FDA}" destId="{AFBE8224-C3C0-B544-82A9-2614D61A2208}" srcOrd="0" destOrd="0" presId="urn:microsoft.com/office/officeart/2005/8/layout/cycle1"/>
    <dgm:cxn modelId="{7DF4439F-71C3-4B41-9C19-247FCCB69D83}" type="presOf" srcId="{D1B7704C-1DA9-D04F-B9F6-3C3B7732793E}" destId="{74EE882F-3D23-8547-928C-86FF0D10C5DC}" srcOrd="0" destOrd="0" presId="urn:microsoft.com/office/officeart/2005/8/layout/cycle1"/>
    <dgm:cxn modelId="{C92BDFB6-9767-FA47-9378-2A0CAAEF7087}" srcId="{52602EC8-463F-A442-8DEF-D229B456A8A9}" destId="{D1B7704C-1DA9-D04F-B9F6-3C3B7732793E}" srcOrd="0" destOrd="0" parTransId="{0F3AB7DA-D567-164C-9799-60079DDC45CD}" sibTransId="{ADD3CD7C-8E15-CF41-9548-7700A9CE84DD}"/>
    <dgm:cxn modelId="{503835CE-7244-0445-9EF4-95104E8FD74C}" type="presOf" srcId="{ADD3CD7C-8E15-CF41-9548-7700A9CE84DD}" destId="{3257D370-9284-904B-9A7D-0999527EA066}" srcOrd="0" destOrd="0" presId="urn:microsoft.com/office/officeart/2005/8/layout/cycle1"/>
    <dgm:cxn modelId="{422209E0-178F-B14B-967E-54E60F6A65F0}" type="presOf" srcId="{DE9A3EE6-F052-1A46-8683-72402F0DE6F9}" destId="{49D15593-34DE-C74D-AA85-C45902348DE0}" srcOrd="0" destOrd="0" presId="urn:microsoft.com/office/officeart/2005/8/layout/cycle1"/>
    <dgm:cxn modelId="{FD995BE2-694C-724E-A5E5-8A7B730AEDFC}" type="presOf" srcId="{8DA18F87-0E7D-C347-B17D-F3891DC91413}" destId="{54A55C38-C497-1542-97D4-7678D1B12BCC}" srcOrd="0" destOrd="0" presId="urn:microsoft.com/office/officeart/2005/8/layout/cycle1"/>
    <dgm:cxn modelId="{3D869C4F-BDDF-4F4B-B357-4141A4EAA659}" type="presParOf" srcId="{E9C33D53-2732-2F49-932B-8F77EBEEAFCB}" destId="{A2EE3801-2E1D-534F-971F-4CA6BA88A953}" srcOrd="0" destOrd="0" presId="urn:microsoft.com/office/officeart/2005/8/layout/cycle1"/>
    <dgm:cxn modelId="{8C532776-147D-384D-972C-A3FEC8F36E7F}" type="presParOf" srcId="{E9C33D53-2732-2F49-932B-8F77EBEEAFCB}" destId="{74EE882F-3D23-8547-928C-86FF0D10C5DC}" srcOrd="1" destOrd="0" presId="urn:microsoft.com/office/officeart/2005/8/layout/cycle1"/>
    <dgm:cxn modelId="{B63D60E0-00EC-724F-AF98-6E6AC941909D}" type="presParOf" srcId="{E9C33D53-2732-2F49-932B-8F77EBEEAFCB}" destId="{3257D370-9284-904B-9A7D-0999527EA066}" srcOrd="2" destOrd="0" presId="urn:microsoft.com/office/officeart/2005/8/layout/cycle1"/>
    <dgm:cxn modelId="{2B81EAEE-31DA-BB4B-A3E0-23E21FCA97DF}" type="presParOf" srcId="{E9C33D53-2732-2F49-932B-8F77EBEEAFCB}" destId="{37828520-7A71-D648-B74C-CFB1AF339126}" srcOrd="3" destOrd="0" presId="urn:microsoft.com/office/officeart/2005/8/layout/cycle1"/>
    <dgm:cxn modelId="{CF6946D2-4928-8541-9BA6-98B9D5492458}" type="presParOf" srcId="{E9C33D53-2732-2F49-932B-8F77EBEEAFCB}" destId="{796EB621-1651-6941-85B4-BF305415E1ED}" srcOrd="4" destOrd="0" presId="urn:microsoft.com/office/officeart/2005/8/layout/cycle1"/>
    <dgm:cxn modelId="{F81F8DB2-A124-8E4E-8524-072097F5BAB4}" type="presParOf" srcId="{E9C33D53-2732-2F49-932B-8F77EBEEAFCB}" destId="{AFBE8224-C3C0-B544-82A9-2614D61A2208}" srcOrd="5" destOrd="0" presId="urn:microsoft.com/office/officeart/2005/8/layout/cycle1"/>
    <dgm:cxn modelId="{720A29C4-046A-3D4F-93A3-1C50983E589D}" type="presParOf" srcId="{E9C33D53-2732-2F49-932B-8F77EBEEAFCB}" destId="{237F7B85-629B-E241-8B9E-B76CE3453A40}" srcOrd="6" destOrd="0" presId="urn:microsoft.com/office/officeart/2005/8/layout/cycle1"/>
    <dgm:cxn modelId="{F2605260-E6A1-4B43-8CF3-C6FFE7B5B1D8}" type="presParOf" srcId="{E9C33D53-2732-2F49-932B-8F77EBEEAFCB}" destId="{9430A939-374C-F441-8CBB-9862C813716C}" srcOrd="7" destOrd="0" presId="urn:microsoft.com/office/officeart/2005/8/layout/cycle1"/>
    <dgm:cxn modelId="{985944C9-680A-2B4F-BED9-C772CAAEA5EF}" type="presParOf" srcId="{E9C33D53-2732-2F49-932B-8F77EBEEAFCB}" destId="{75EE5701-D042-B04A-A01A-4441AAE0D02E}" srcOrd="8" destOrd="0" presId="urn:microsoft.com/office/officeart/2005/8/layout/cycle1"/>
    <dgm:cxn modelId="{9DB8DD81-D12C-2445-B734-7AAE8B85B854}" type="presParOf" srcId="{E9C33D53-2732-2F49-932B-8F77EBEEAFCB}" destId="{A2610004-5A16-B54D-8202-303ACE8E9C62}" srcOrd="9" destOrd="0" presId="urn:microsoft.com/office/officeart/2005/8/layout/cycle1"/>
    <dgm:cxn modelId="{007E676C-11E3-C74B-AF59-3E3D10437C3B}" type="presParOf" srcId="{E9C33D53-2732-2F49-932B-8F77EBEEAFCB}" destId="{49D15593-34DE-C74D-AA85-C45902348DE0}" srcOrd="10" destOrd="0" presId="urn:microsoft.com/office/officeart/2005/8/layout/cycle1"/>
    <dgm:cxn modelId="{57CB1669-BCBE-FF41-AEE1-875CCE7EDC6D}" type="presParOf" srcId="{E9C33D53-2732-2F49-932B-8F77EBEEAFCB}" destId="{54A55C38-C497-1542-97D4-7678D1B12BCC}" srcOrd="11" destOrd="0" presId="urn:microsoft.com/office/officeart/2005/8/layout/cycle1"/>
    <dgm:cxn modelId="{2A523CD5-6E19-2043-AA21-4C0335904738}" type="presParOf" srcId="{E9C33D53-2732-2F49-932B-8F77EBEEAFCB}" destId="{38736386-077D-4343-AB28-28B102C06893}" srcOrd="12" destOrd="0" presId="urn:microsoft.com/office/officeart/2005/8/layout/cycle1"/>
    <dgm:cxn modelId="{AF4122EF-73AA-0B41-98B6-7D271AB2E4FF}" type="presParOf" srcId="{E9C33D53-2732-2F49-932B-8F77EBEEAFCB}" destId="{19E0DB04-761E-4B47-B1F8-58FFEBE7C032}" srcOrd="13" destOrd="0" presId="urn:microsoft.com/office/officeart/2005/8/layout/cycle1"/>
    <dgm:cxn modelId="{E9C71131-F1B9-7E4F-BAEC-C560692122D4}" type="presParOf" srcId="{E9C33D53-2732-2F49-932B-8F77EBEEAFCB}" destId="{FA1531B2-EC2E-644F-940C-8C3F74BD7C2A}"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E882F-3D23-8547-928C-86FF0D10C5DC}">
      <dsp:nvSpPr>
        <dsp:cNvPr id="0" name=""/>
        <dsp:cNvSpPr/>
      </dsp:nvSpPr>
      <dsp:spPr>
        <a:xfrm>
          <a:off x="4036830" y="111999"/>
          <a:ext cx="1548388" cy="1086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Noticing Our Reactions to Others</a:t>
          </a:r>
        </a:p>
        <a:p>
          <a:pPr marL="0" lvl="0" indent="0" algn="ctr" defTabSz="1066800">
            <a:lnSpc>
              <a:spcPct val="90000"/>
            </a:lnSpc>
            <a:spcBef>
              <a:spcPct val="0"/>
            </a:spcBef>
            <a:spcAft>
              <a:spcPct val="35000"/>
            </a:spcAft>
            <a:buNone/>
          </a:pPr>
          <a:r>
            <a:rPr lang="en-US" sz="2400" b="1" kern="1200" dirty="0">
              <a:solidFill>
                <a:schemeClr val="tx1"/>
              </a:solidFill>
            </a:rPr>
            <a:t> </a:t>
          </a:r>
          <a:endParaRPr lang="en-US" sz="1600" kern="1200" dirty="0">
            <a:solidFill>
              <a:schemeClr val="tx1"/>
            </a:solidFill>
          </a:endParaRPr>
        </a:p>
      </dsp:txBody>
      <dsp:txXfrm>
        <a:off x="4036830" y="111999"/>
        <a:ext cx="1548388" cy="1086224"/>
      </dsp:txXfrm>
    </dsp:sp>
    <dsp:sp modelId="{3257D370-9284-904B-9A7D-0999527EA066}">
      <dsp:nvSpPr>
        <dsp:cNvPr id="0" name=""/>
        <dsp:cNvSpPr/>
      </dsp:nvSpPr>
      <dsp:spPr>
        <a:xfrm>
          <a:off x="1330188" y="-87328"/>
          <a:ext cx="4425821" cy="4425821"/>
        </a:xfrm>
        <a:prstGeom prst="circularArrow">
          <a:avLst>
            <a:gd name="adj1" fmla="val 5193"/>
            <a:gd name="adj2" fmla="val 335420"/>
            <a:gd name="adj3" fmla="val 30898"/>
            <a:gd name="adj4" fmla="val 19909364"/>
            <a:gd name="adj5" fmla="val 6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EB621-1651-6941-85B4-BF305415E1ED}">
      <dsp:nvSpPr>
        <dsp:cNvPr id="0" name=""/>
        <dsp:cNvSpPr/>
      </dsp:nvSpPr>
      <dsp:spPr>
        <a:xfrm>
          <a:off x="4445245" y="2334456"/>
          <a:ext cx="1916655" cy="96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Mindfulness</a:t>
          </a:r>
        </a:p>
      </dsp:txBody>
      <dsp:txXfrm>
        <a:off x="4445245" y="2334456"/>
        <a:ext cx="1916655" cy="968694"/>
      </dsp:txXfrm>
    </dsp:sp>
    <dsp:sp modelId="{AFBE8224-C3C0-B544-82A9-2614D61A2208}">
      <dsp:nvSpPr>
        <dsp:cNvPr id="0" name=""/>
        <dsp:cNvSpPr/>
      </dsp:nvSpPr>
      <dsp:spPr>
        <a:xfrm>
          <a:off x="1321879" y="505"/>
          <a:ext cx="4425821" cy="4425821"/>
        </a:xfrm>
        <a:prstGeom prst="circularArrow">
          <a:avLst>
            <a:gd name="adj1" fmla="val 5193"/>
            <a:gd name="adj2" fmla="val 335420"/>
            <a:gd name="adj3" fmla="val 3098705"/>
            <a:gd name="adj4" fmla="val 2022152"/>
            <a:gd name="adj5" fmla="val 6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0A939-374C-F441-8CBB-9862C813716C}">
      <dsp:nvSpPr>
        <dsp:cNvPr id="0" name=""/>
        <dsp:cNvSpPr/>
      </dsp:nvSpPr>
      <dsp:spPr>
        <a:xfrm>
          <a:off x="2534192" y="3586956"/>
          <a:ext cx="2063441" cy="1178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Being With  </a:t>
          </a:r>
          <a:r>
            <a:rPr lang="en-US" sz="2400" kern="1200" dirty="0">
              <a:solidFill>
                <a:schemeClr val="tx1"/>
              </a:solidFill>
            </a:rPr>
            <a:t>Working With</a:t>
          </a:r>
        </a:p>
      </dsp:txBody>
      <dsp:txXfrm>
        <a:off x="2534192" y="3586956"/>
        <a:ext cx="2063441" cy="1178718"/>
      </dsp:txXfrm>
    </dsp:sp>
    <dsp:sp modelId="{75EE5701-D042-B04A-A01A-4441AAE0D02E}">
      <dsp:nvSpPr>
        <dsp:cNvPr id="0" name=""/>
        <dsp:cNvSpPr/>
      </dsp:nvSpPr>
      <dsp:spPr>
        <a:xfrm>
          <a:off x="1324049" y="541"/>
          <a:ext cx="4425821" cy="4425821"/>
        </a:xfrm>
        <a:prstGeom prst="circularArrow">
          <a:avLst>
            <a:gd name="adj1" fmla="val 5193"/>
            <a:gd name="adj2" fmla="val 335420"/>
            <a:gd name="adj3" fmla="val 8216433"/>
            <a:gd name="adj4" fmla="val 7242223"/>
            <a:gd name="adj5" fmla="val 6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15593-34DE-C74D-AA85-C45902348DE0}">
      <dsp:nvSpPr>
        <dsp:cNvPr id="0" name=""/>
        <dsp:cNvSpPr/>
      </dsp:nvSpPr>
      <dsp:spPr>
        <a:xfrm>
          <a:off x="-75400" y="2229444"/>
          <a:ext cx="3486803" cy="1178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Support Anchors </a:t>
          </a:r>
          <a:r>
            <a:rPr lang="en-US" sz="2400" b="0" kern="1200" dirty="0">
              <a:solidFill>
                <a:schemeClr val="tx1"/>
              </a:solidFill>
            </a:rPr>
            <a:t>(internal &amp; external)</a:t>
          </a:r>
          <a:r>
            <a:rPr lang="en-US" sz="2400" b="1" kern="1200" dirty="0">
              <a:solidFill>
                <a:schemeClr val="tx1"/>
              </a:solidFill>
            </a:rPr>
            <a:t> </a:t>
          </a:r>
        </a:p>
      </dsp:txBody>
      <dsp:txXfrm>
        <a:off x="-75400" y="2229444"/>
        <a:ext cx="3486803" cy="1178718"/>
      </dsp:txXfrm>
    </dsp:sp>
    <dsp:sp modelId="{54A55C38-C497-1542-97D4-7678D1B12BCC}">
      <dsp:nvSpPr>
        <dsp:cNvPr id="0" name=""/>
        <dsp:cNvSpPr/>
      </dsp:nvSpPr>
      <dsp:spPr>
        <a:xfrm>
          <a:off x="1318062" y="-121995"/>
          <a:ext cx="4425821" cy="4425821"/>
        </a:xfrm>
        <a:prstGeom prst="circularArrow">
          <a:avLst>
            <a:gd name="adj1" fmla="val 5193"/>
            <a:gd name="adj2" fmla="val 335420"/>
            <a:gd name="adj3" fmla="val 11958704"/>
            <a:gd name="adj4" fmla="val 10557309"/>
            <a:gd name="adj5" fmla="val 6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0DB04-761E-4B47-B1F8-58FFEBE7C032}">
      <dsp:nvSpPr>
        <dsp:cNvPr id="0" name=""/>
        <dsp:cNvSpPr/>
      </dsp:nvSpPr>
      <dsp:spPr>
        <a:xfrm>
          <a:off x="1310588" y="113817"/>
          <a:ext cx="1790120" cy="115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Sitting, Walking, Body Scan</a:t>
          </a:r>
        </a:p>
        <a:p>
          <a:pPr marL="0" lvl="0" indent="0" algn="ctr" defTabSz="1066800">
            <a:lnSpc>
              <a:spcPct val="90000"/>
            </a:lnSpc>
            <a:spcBef>
              <a:spcPct val="0"/>
            </a:spcBef>
            <a:spcAft>
              <a:spcPct val="35000"/>
            </a:spcAft>
            <a:buNone/>
          </a:pPr>
          <a:endParaRPr lang="en-US" sz="1600" kern="1200" dirty="0">
            <a:solidFill>
              <a:schemeClr val="tx1"/>
            </a:solidFill>
          </a:endParaRPr>
        </a:p>
      </dsp:txBody>
      <dsp:txXfrm>
        <a:off x="1310588" y="113817"/>
        <a:ext cx="1790120" cy="1150158"/>
      </dsp:txXfrm>
    </dsp:sp>
    <dsp:sp modelId="{FA1531B2-EC2E-644F-940C-8C3F74BD7C2A}">
      <dsp:nvSpPr>
        <dsp:cNvPr id="0" name=""/>
        <dsp:cNvSpPr/>
      </dsp:nvSpPr>
      <dsp:spPr>
        <a:xfrm>
          <a:off x="1303572" y="-56333"/>
          <a:ext cx="4425821" cy="4425821"/>
        </a:xfrm>
        <a:prstGeom prst="circularArrow">
          <a:avLst>
            <a:gd name="adj1" fmla="val 5193"/>
            <a:gd name="adj2" fmla="val 335420"/>
            <a:gd name="adj3" fmla="val 16786438"/>
            <a:gd name="adj4" fmla="val 15466653"/>
            <a:gd name="adj5" fmla="val 6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F73C6A36-85DE-4C7B-B3D3-73AA930102B2}" type="datetimeFigureOut">
              <a:rPr lang="en-US" smtClean="0"/>
              <a:pPr/>
              <a:t>10/5/21</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4D43FF34-A265-4270-834C-7F9BE05A73E5}" type="slidenum">
              <a:rPr lang="en-US" smtClean="0"/>
              <a:pPr/>
              <a:t>‹#›</a:t>
            </a:fld>
            <a:endParaRPr lang="en-US" dirty="0"/>
          </a:p>
        </p:txBody>
      </p:sp>
    </p:spTree>
    <p:extLst>
      <p:ext uri="{BB962C8B-B14F-4D97-AF65-F5344CB8AC3E}">
        <p14:creationId xmlns:p14="http://schemas.microsoft.com/office/powerpoint/2010/main" val="569648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5AD2EF9-68D8-4DEE-948B-63DEA2B5FF64}" type="datetimeFigureOut">
              <a:rPr lang="en-US" smtClean="0"/>
              <a:pPr/>
              <a:t>10/5/21</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091C53B-4077-4CCB-88EC-8469EF6A12DC}" type="slidenum">
              <a:rPr lang="en-US" smtClean="0"/>
              <a:pPr/>
              <a:t>‹#›</a:t>
            </a:fld>
            <a:endParaRPr lang="en-US" dirty="0"/>
          </a:p>
        </p:txBody>
      </p:sp>
    </p:spTree>
    <p:extLst>
      <p:ext uri="{BB962C8B-B14F-4D97-AF65-F5344CB8AC3E}">
        <p14:creationId xmlns:p14="http://schemas.microsoft.com/office/powerpoint/2010/main" val="80432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1C53B-4077-4CCB-88EC-8469EF6A12DC}" type="slidenum">
              <a:rPr lang="en-US" smtClean="0"/>
              <a:pPr/>
              <a:t>1</a:t>
            </a:fld>
            <a:endParaRPr lang="en-US" dirty="0"/>
          </a:p>
        </p:txBody>
      </p:sp>
    </p:spTree>
    <p:extLst>
      <p:ext uri="{BB962C8B-B14F-4D97-AF65-F5344CB8AC3E}">
        <p14:creationId xmlns:p14="http://schemas.microsoft.com/office/powerpoint/2010/main" val="292696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Scan environment for safety</a:t>
            </a:r>
          </a:p>
          <a:p>
            <a:pPr lvl="0"/>
            <a:r>
              <a:rPr lang="en-US" sz="1200" kern="1200" dirty="0">
                <a:solidFill>
                  <a:schemeClr val="tx1"/>
                </a:solidFill>
                <a:effectLst/>
                <a:latin typeface="+mn-lt"/>
                <a:ea typeface="+mn-ea"/>
                <a:cs typeface="+mn-cs"/>
              </a:rPr>
              <a:t>- Support anchor is physical sensation of one’s feet on the walking surface, movement of legs or arms, head balanced on your neck and shoulders (external anchor is possible, sound)…when you notice your mind is wandering, gently return your attention to your support anchor</a:t>
            </a:r>
          </a:p>
          <a:p>
            <a:pPr lvl="0"/>
            <a:r>
              <a:rPr lang="en-US" sz="1200" kern="1200" dirty="0">
                <a:solidFill>
                  <a:schemeClr val="tx1"/>
                </a:solidFill>
                <a:effectLst/>
                <a:latin typeface="+mn-lt"/>
                <a:ea typeface="+mn-ea"/>
                <a:cs typeface="+mn-cs"/>
              </a:rPr>
              <a:t>- Only need a 10’ of space or more</a:t>
            </a:r>
          </a:p>
          <a:p>
            <a:pPr lvl="0"/>
            <a:r>
              <a:rPr lang="en-US" sz="1200" kern="1200" dirty="0">
                <a:solidFill>
                  <a:schemeClr val="tx1"/>
                </a:solidFill>
                <a:effectLst/>
                <a:latin typeface="+mn-lt"/>
                <a:ea typeface="+mn-ea"/>
                <a:cs typeface="+mn-cs"/>
              </a:rPr>
              <a:t>- Posture – hands folded or one inside the other, gaze downward, small even steps (heel or flat)</a:t>
            </a:r>
            <a:endParaRPr lang="en-US" dirty="0"/>
          </a:p>
          <a:p>
            <a:pPr marL="171450" indent="-171450">
              <a:buFontTx/>
              <a:buChar char="-"/>
            </a:pPr>
            <a:r>
              <a:rPr lang="en-US" dirty="0"/>
              <a:t>Continue to practice for 5 minutes</a:t>
            </a:r>
          </a:p>
        </p:txBody>
      </p:sp>
      <p:sp>
        <p:nvSpPr>
          <p:cNvPr id="4" name="Slide Number Placeholder 3"/>
          <p:cNvSpPr>
            <a:spLocks noGrp="1"/>
          </p:cNvSpPr>
          <p:nvPr>
            <p:ph type="sldNum" sz="quarter" idx="5"/>
          </p:nvPr>
        </p:nvSpPr>
        <p:spPr/>
        <p:txBody>
          <a:bodyPr/>
          <a:lstStyle/>
          <a:p>
            <a:fld id="{7091C53B-4077-4CCB-88EC-8469EF6A12DC}" type="slidenum">
              <a:rPr lang="en-US" smtClean="0"/>
              <a:pPr/>
              <a:t>3</a:t>
            </a:fld>
            <a:endParaRPr lang="en-US" dirty="0"/>
          </a:p>
        </p:txBody>
      </p:sp>
    </p:spTree>
    <p:extLst>
      <p:ext uri="{BB962C8B-B14F-4D97-AF65-F5344CB8AC3E}">
        <p14:creationId xmlns:p14="http://schemas.microsoft.com/office/powerpoint/2010/main" val="239204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FEE53E17-BFF5-7F43-9F8A-683A2EB68608}"/>
              </a:ext>
            </a:extLst>
          </p:cNvPr>
          <p:cNvSpPr>
            <a:spLocks noGrp="1" noRot="1" noChangeAspect="1" noChangeArrowheads="1" noTextEdit="1"/>
          </p:cNvSpPr>
          <p:nvPr>
            <p:ph type="sldImg"/>
          </p:nvPr>
        </p:nvSpPr>
        <p:spPr bwMode="auto">
          <a:xfrm>
            <a:off x="674688" y="812800"/>
            <a:ext cx="3303587" cy="2476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Rectangle 3">
            <a:extLst>
              <a:ext uri="{FF2B5EF4-FFF2-40B4-BE49-F238E27FC236}">
                <a16:creationId xmlns:a16="http://schemas.microsoft.com/office/drawing/2014/main" id="{B1516D31-9E24-C24F-9741-F7FB6BF245BF}"/>
              </a:ext>
            </a:extLst>
          </p:cNvPr>
          <p:cNvSpPr>
            <a:spLocks noGrp="1" noChangeArrowheads="1"/>
          </p:cNvSpPr>
          <p:nvPr>
            <p:ph type="body" idx="1"/>
          </p:nvPr>
        </p:nvSpPr>
        <p:spPr bwMode="auto">
          <a:xfrm>
            <a:off x="973138" y="4033838"/>
            <a:ext cx="53562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04" tIns="48252" rIns="96504" bIns="48252" numCol="1" anchor="t" anchorCtr="0" compatLnSpc="1">
            <a:prstTxWarp prst="textNoShape">
              <a:avLst/>
            </a:prstTxWarp>
          </a:bodyPr>
          <a:lstStyle/>
          <a:p>
            <a:pPr marL="171450" lvl="0" indent="-171450">
              <a:buFontTx/>
              <a:buChar char="-"/>
            </a:pPr>
            <a:r>
              <a:rPr lang="en-US" sz="1200" kern="1200" dirty="0">
                <a:solidFill>
                  <a:schemeClr val="tx1"/>
                </a:solidFill>
                <a:effectLst/>
                <a:latin typeface="+mn-lt"/>
                <a:ea typeface="+mn-ea"/>
                <a:cs typeface="+mn-cs"/>
              </a:rPr>
              <a:t>Our Risking Connection curriculum makes clear that ‘</a:t>
            </a:r>
            <a:r>
              <a:rPr lang="en-US" sz="1200" b="1" kern="1200" dirty="0">
                <a:solidFill>
                  <a:schemeClr val="tx1"/>
                </a:solidFill>
                <a:effectLst/>
                <a:latin typeface="+mn-lt"/>
                <a:ea typeface="+mn-ea"/>
                <a:cs typeface="+mn-cs"/>
              </a:rPr>
              <a:t>noticing our reactions’ to others</a:t>
            </a:r>
            <a:r>
              <a:rPr lang="en-US" sz="1200" kern="1200" dirty="0">
                <a:solidFill>
                  <a:schemeClr val="tx1"/>
                </a:solidFill>
                <a:effectLst/>
                <a:latin typeface="+mn-lt"/>
                <a:ea typeface="+mn-ea"/>
                <a:cs typeface="+mn-cs"/>
              </a:rPr>
              <a:t> is an essential practice, which we must foster and continuously develop to effectively support the healing of trauma survivors and the well-being of RC treaters</a:t>
            </a:r>
          </a:p>
          <a:p>
            <a:pPr marL="171450" lvl="0" indent="-171450">
              <a:buFontTx/>
              <a:buChar char="-"/>
            </a:pPr>
            <a:endParaRPr lang="en-US" sz="14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Mindfulness practices can be used to develop the practice of ‘noticing our reactions to others’</a:t>
            </a:r>
          </a:p>
          <a:p>
            <a:pPr marL="285750" lvl="0" indent="-285750">
              <a:buFontTx/>
              <a:buChar char="-"/>
            </a:pPr>
            <a:endParaRPr lang="en-US" sz="1400" kern="1200" dirty="0">
              <a:solidFill>
                <a:schemeClr val="tx1"/>
              </a:solidFill>
              <a:effectLst/>
              <a:latin typeface="+mn-lt"/>
              <a:ea typeface="+mn-ea"/>
              <a:cs typeface="+mn-cs"/>
            </a:endParaRPr>
          </a:p>
          <a:p>
            <a:pPr marL="171450" lvl="0" indent="-171450">
              <a:buFontTx/>
              <a:buChar char="-"/>
            </a:pPr>
            <a:r>
              <a:rPr lang="en-US" sz="1200" b="1" kern="1200" dirty="0">
                <a:solidFill>
                  <a:schemeClr val="tx1"/>
                </a:solidFill>
                <a:effectLst/>
                <a:latin typeface="+mn-lt"/>
                <a:ea typeface="+mn-ea"/>
                <a:cs typeface="+mn-cs"/>
              </a:rPr>
              <a:t>Two-wings of psychological growth and practice</a:t>
            </a:r>
            <a:r>
              <a:rPr lang="en-US" sz="1200" kern="1200" dirty="0">
                <a:solidFill>
                  <a:schemeClr val="tx1"/>
                </a:solidFill>
                <a:effectLst/>
                <a:latin typeface="+mn-lt"/>
                <a:ea typeface="+mn-ea"/>
                <a:cs typeface="+mn-cs"/>
              </a:rPr>
              <a:t> reminds us of the balance of </a:t>
            </a:r>
            <a:r>
              <a:rPr lang="en-US" sz="1200" b="1" kern="1200" dirty="0">
                <a:solidFill>
                  <a:schemeClr val="tx1"/>
                </a:solidFill>
                <a:effectLst/>
                <a:latin typeface="+mn-lt"/>
                <a:ea typeface="+mn-ea"/>
                <a:cs typeface="+mn-cs"/>
              </a:rPr>
              <a:t>being with</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working with</a:t>
            </a:r>
          </a:p>
          <a:p>
            <a:pPr marL="285750" lvl="0" indent="-285750">
              <a:buFontTx/>
              <a:buChar char="-"/>
            </a:pPr>
            <a:endParaRPr lang="en-US" sz="14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Sitting meditation with </a:t>
            </a:r>
            <a:r>
              <a:rPr lang="en-US" sz="1200" b="1" kern="1200" dirty="0">
                <a:solidFill>
                  <a:schemeClr val="tx1"/>
                </a:solidFill>
                <a:effectLst/>
                <a:latin typeface="+mn-lt"/>
                <a:ea typeface="+mn-ea"/>
                <a:cs typeface="+mn-cs"/>
              </a:rPr>
              <a:t>support anchors</a:t>
            </a:r>
            <a:r>
              <a:rPr lang="en-US" sz="1200" kern="1200" dirty="0">
                <a:solidFill>
                  <a:schemeClr val="tx1"/>
                </a:solidFill>
                <a:effectLst/>
                <a:latin typeface="+mn-lt"/>
                <a:ea typeface="+mn-ea"/>
                <a:cs typeface="+mn-cs"/>
              </a:rPr>
              <a:t> (internal and external anchors)</a:t>
            </a:r>
          </a:p>
          <a:p>
            <a:pPr marL="285750" lvl="0" indent="-285750">
              <a:buFontTx/>
              <a:buChar char="-"/>
            </a:pPr>
            <a:endParaRPr lang="en-US" sz="1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Being with practices</a:t>
            </a:r>
            <a:r>
              <a:rPr lang="en-US" sz="1200" kern="1200" dirty="0">
                <a:solidFill>
                  <a:schemeClr val="tx1"/>
                </a:solidFill>
                <a:effectLst/>
                <a:latin typeface="+mn-lt"/>
                <a:ea typeface="+mn-ea"/>
                <a:cs typeface="+mn-cs"/>
              </a:rPr>
              <a:t>:  Sitting meditation, walking meditation and body scan</a:t>
            </a:r>
            <a:endParaRPr lang="en-US" sz="1400" kern="1200" dirty="0">
              <a:solidFill>
                <a:schemeClr val="tx1"/>
              </a:solidFill>
              <a:effectLst/>
              <a:latin typeface="+mn-lt"/>
              <a:ea typeface="+mn-ea"/>
              <a:cs typeface="+mn-cs"/>
            </a:endParaRPr>
          </a:p>
          <a:p>
            <a:pPr lvl="1" eaLnBrk="1" hangingPunct="1"/>
            <a:endParaRPr lang="en-US" altLang="en-US" dirty="0"/>
          </a:p>
        </p:txBody>
      </p:sp>
    </p:spTree>
    <p:extLst>
      <p:ext uri="{BB962C8B-B14F-4D97-AF65-F5344CB8AC3E}">
        <p14:creationId xmlns:p14="http://schemas.microsoft.com/office/powerpoint/2010/main" val="147849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Send to triads and post these two questions</a:t>
            </a:r>
          </a:p>
          <a:p>
            <a:pPr marL="171450" indent="-171450">
              <a:buFontTx/>
              <a:buChar char="-"/>
            </a:pPr>
            <a:endParaRPr lang="en-US" dirty="0"/>
          </a:p>
          <a:p>
            <a:pPr marL="171450" indent="-171450">
              <a:buFontTx/>
              <a:buChar char="-"/>
            </a:pPr>
            <a:r>
              <a:rPr lang="en-US" dirty="0"/>
              <a:t>Large group – chat response to First question, then second question</a:t>
            </a:r>
          </a:p>
          <a:p>
            <a:pPr marL="171450" indent="-171450">
              <a:buFontTx/>
              <a:buChar char="-"/>
            </a:pPr>
            <a:endParaRPr lang="en-US" dirty="0"/>
          </a:p>
          <a:p>
            <a:pPr marL="0" indent="0">
              <a:buNone/>
            </a:pPr>
            <a:endParaRPr lang="en-US" dirty="0"/>
          </a:p>
          <a:p>
            <a:pPr>
              <a:buFont typeface="Wingdings" pitchFamily="2" charset="2"/>
              <a:buChar char="v"/>
            </a:pPr>
            <a:r>
              <a:rPr lang="en-US" altLang="en-US" sz="1200" dirty="0"/>
              <a:t>What has been your experience with sitting meditation using support anchors?</a:t>
            </a:r>
          </a:p>
          <a:p>
            <a:pPr>
              <a:buFont typeface="Wingdings" pitchFamily="2" charset="2"/>
              <a:buChar char="v"/>
            </a:pPr>
            <a:endParaRPr lang="en-US" altLang="en-US" sz="1200" dirty="0"/>
          </a:p>
          <a:p>
            <a:pPr>
              <a:buFont typeface="Wingdings" pitchFamily="2" charset="2"/>
              <a:buChar char="v"/>
            </a:pPr>
            <a:r>
              <a:rPr lang="en-US" sz="1200" dirty="0"/>
              <a:t>Has mindfulness practice impacted your experience  ‘noticing your reactions to others’? If so, how?</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091C53B-4077-4CCB-88EC-8469EF6A12DC}" type="slidenum">
              <a:rPr lang="en-US" smtClean="0"/>
              <a:pPr/>
              <a:t>5</a:t>
            </a:fld>
            <a:endParaRPr lang="en-US" dirty="0"/>
          </a:p>
        </p:txBody>
      </p:sp>
    </p:spTree>
    <p:extLst>
      <p:ext uri="{BB962C8B-B14F-4D97-AF65-F5344CB8AC3E}">
        <p14:creationId xmlns:p14="http://schemas.microsoft.com/office/powerpoint/2010/main" val="300901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a:solidFill>
                  <a:schemeClr val="tx1"/>
                </a:solidFill>
                <a:effectLst/>
                <a:latin typeface="+mn-lt"/>
                <a:ea typeface="+mn-ea"/>
                <a:cs typeface="+mn-cs"/>
              </a:rPr>
              <a:t>Introduce as a ‘Being with’ practice</a:t>
            </a:r>
          </a:p>
          <a:p>
            <a:pPr marL="171450" lvl="0" indent="-171450">
              <a:buFontTx/>
              <a:buChar char="-"/>
            </a:pPr>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Nice to mix with sitting or walking meditation. Can be used instead. Helps develop interoceptive (bodily sensation) awareness </a:t>
            </a:r>
          </a:p>
          <a:p>
            <a:pPr marL="171450" lvl="0" indent="-171450">
              <a:buFontTx/>
              <a:buChar char="-"/>
            </a:pPr>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Use a guided meditation at first. Eventually you can develop your own internal body scan script.</a:t>
            </a:r>
          </a:p>
          <a:p>
            <a:pPr marL="171450" lvl="0" indent="-171450">
              <a:buFontTx/>
              <a:buChar char="-"/>
            </a:pPr>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Link to sample scripts in follow up blog </a:t>
            </a:r>
          </a:p>
          <a:p>
            <a:pPr marL="171450" lvl="0" indent="-171450">
              <a:buFontTx/>
              <a:buChar char="-"/>
            </a:pPr>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RC application…building feeling awareness (bodily sensations) that support noticing our reactions to others and self-regulation.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91C53B-4077-4CCB-88EC-8469EF6A12DC}" type="slidenum">
              <a:rPr lang="en-US" smtClean="0"/>
              <a:pPr/>
              <a:t>6</a:t>
            </a:fld>
            <a:endParaRPr lang="en-US" dirty="0"/>
          </a:p>
        </p:txBody>
      </p:sp>
    </p:spTree>
    <p:extLst>
      <p:ext uri="{BB962C8B-B14F-4D97-AF65-F5344CB8AC3E}">
        <p14:creationId xmlns:p14="http://schemas.microsoft.com/office/powerpoint/2010/main" val="408239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coming month, this is an invitation for personal practice.</a:t>
            </a:r>
          </a:p>
        </p:txBody>
      </p:sp>
      <p:sp>
        <p:nvSpPr>
          <p:cNvPr id="4" name="Slide Number Placeholder 3"/>
          <p:cNvSpPr>
            <a:spLocks noGrp="1"/>
          </p:cNvSpPr>
          <p:nvPr>
            <p:ph type="sldNum" sz="quarter" idx="5"/>
          </p:nvPr>
        </p:nvSpPr>
        <p:spPr/>
        <p:txBody>
          <a:bodyPr/>
          <a:lstStyle/>
          <a:p>
            <a:fld id="{7091C53B-4077-4CCB-88EC-8469EF6A12DC}" type="slidenum">
              <a:rPr lang="en-US" smtClean="0"/>
              <a:pPr/>
              <a:t>7</a:t>
            </a:fld>
            <a:endParaRPr lang="en-US" dirty="0"/>
          </a:p>
        </p:txBody>
      </p:sp>
    </p:spTree>
    <p:extLst>
      <p:ext uri="{BB962C8B-B14F-4D97-AF65-F5344CB8AC3E}">
        <p14:creationId xmlns:p14="http://schemas.microsoft.com/office/powerpoint/2010/main" val="30508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Reminder – RC Monthly Mindfulness is a pilot program offered through December 2021. Your feedback will help us assess potential continuation of the pilot as well as future offerings.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November – Release of a survey to collect input about the RC Monthly mindfulness pilot and possible next steps/offerings.</a:t>
            </a:r>
          </a:p>
          <a:p>
            <a:endParaRPr lang="en-US" dirty="0"/>
          </a:p>
        </p:txBody>
      </p:sp>
      <p:sp>
        <p:nvSpPr>
          <p:cNvPr id="4" name="Slide Number Placeholder 3"/>
          <p:cNvSpPr>
            <a:spLocks noGrp="1"/>
          </p:cNvSpPr>
          <p:nvPr>
            <p:ph type="sldNum" sz="quarter" idx="5"/>
          </p:nvPr>
        </p:nvSpPr>
        <p:spPr/>
        <p:txBody>
          <a:bodyPr/>
          <a:lstStyle/>
          <a:p>
            <a:fld id="{7091C53B-4077-4CCB-88EC-8469EF6A12DC}" type="slidenum">
              <a:rPr lang="en-US" smtClean="0"/>
              <a:pPr/>
              <a:t>8</a:t>
            </a:fld>
            <a:endParaRPr lang="en-US" dirty="0"/>
          </a:p>
        </p:txBody>
      </p:sp>
    </p:spTree>
    <p:extLst>
      <p:ext uri="{BB962C8B-B14F-4D97-AF65-F5344CB8AC3E}">
        <p14:creationId xmlns:p14="http://schemas.microsoft.com/office/powerpoint/2010/main" val="348452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5945103-DDD9-4A63-85DC-E2D58193EEC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762000"/>
            <a:ext cx="20002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0"/>
            <a:ext cx="58483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C29506B-100A-4198-8BCE-71AA91B726C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40386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48816ED-90EF-4841-9CFD-741C4BACF60E}"/>
              </a:ext>
            </a:extLst>
          </p:cNvPr>
          <p:cNvSpPr>
            <a:spLocks noGrp="1" noChangeArrowheads="1"/>
          </p:cNvSpPr>
          <p:nvPr>
            <p:ph type="sldNum" sz="quarter" idx="10"/>
          </p:nvPr>
        </p:nvSpPr>
        <p:spPr>
          <a:ln/>
        </p:spPr>
        <p:txBody>
          <a:bodyPr/>
          <a:lstStyle>
            <a:lvl1pPr>
              <a:defRPr/>
            </a:lvl1pPr>
          </a:lstStyle>
          <a:p>
            <a:pPr>
              <a:defRPr/>
            </a:pPr>
            <a:fld id="{DF5CD5B9-1C1D-4942-85C9-257FE4C10E5F}" type="slidenum">
              <a:rPr lang="en-US" altLang="en-US"/>
              <a:pPr>
                <a:defRPr/>
              </a:pPr>
              <a:t>‹#›</a:t>
            </a:fld>
            <a:endParaRPr lang="en-US" altLang="en-US"/>
          </a:p>
        </p:txBody>
      </p:sp>
    </p:spTree>
    <p:extLst>
      <p:ext uri="{BB962C8B-B14F-4D97-AF65-F5344CB8AC3E}">
        <p14:creationId xmlns:p14="http://schemas.microsoft.com/office/powerpoint/2010/main" val="348332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C15D606-FDFD-4403-B00A-D2B925FA73D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EA9BA58-30AB-4C73-B5A7-E94BEA476D6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1336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15D17D6-757A-46A5-8E3F-63846C07CF6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29463E4-B930-451E-AFE3-26B210B6EE4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520AF04-21BC-43AB-B6B1-CBEED5070B7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2FB0DE2-2F0A-497F-846A-1CE62A8F844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5C0097D-CC58-4F66-A3A1-13660DF216A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background.jpg                                                 00CF26B4Matt                           BC84D2A8:"/>
          <p:cNvPicPr>
            <a:picLocks noChangeAspect="1" noChangeArrowheads="1"/>
          </p:cNvPicPr>
          <p:nvPr userDrawn="1"/>
        </p:nvPicPr>
        <p:blipFill>
          <a:blip r:embed="rId14"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609600" y="762000"/>
            <a:ext cx="8001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2133600"/>
            <a:ext cx="8001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705600" y="381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2"/>
                </a:solidFill>
                <a:latin typeface="+mn-lt"/>
              </a:defRPr>
            </a:lvl1pPr>
          </a:lstStyle>
          <a:p>
            <a:fld id="{C0BEBF79-AFAA-4714-8EFC-FAA3D3844B4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3600" b="1">
          <a:solidFill>
            <a:srgbClr val="EC8223"/>
          </a:solidFill>
          <a:latin typeface="+mj-lt"/>
          <a:ea typeface="+mj-ea"/>
          <a:cs typeface="+mj-cs"/>
        </a:defRPr>
      </a:lvl1pPr>
      <a:lvl2pPr algn="l" rtl="0" fontAlgn="base">
        <a:spcBef>
          <a:spcPct val="0"/>
        </a:spcBef>
        <a:spcAft>
          <a:spcPct val="0"/>
        </a:spcAft>
        <a:defRPr sz="3600" b="1">
          <a:solidFill>
            <a:srgbClr val="EC8223"/>
          </a:solidFill>
          <a:latin typeface="Arial" charset="0"/>
        </a:defRPr>
      </a:lvl2pPr>
      <a:lvl3pPr algn="l" rtl="0" fontAlgn="base">
        <a:spcBef>
          <a:spcPct val="0"/>
        </a:spcBef>
        <a:spcAft>
          <a:spcPct val="0"/>
        </a:spcAft>
        <a:defRPr sz="3600" b="1">
          <a:solidFill>
            <a:srgbClr val="EC8223"/>
          </a:solidFill>
          <a:latin typeface="Arial" charset="0"/>
        </a:defRPr>
      </a:lvl3pPr>
      <a:lvl4pPr algn="l" rtl="0" fontAlgn="base">
        <a:spcBef>
          <a:spcPct val="0"/>
        </a:spcBef>
        <a:spcAft>
          <a:spcPct val="0"/>
        </a:spcAft>
        <a:defRPr sz="3600" b="1">
          <a:solidFill>
            <a:srgbClr val="EC8223"/>
          </a:solidFill>
          <a:latin typeface="Arial" charset="0"/>
        </a:defRPr>
      </a:lvl4pPr>
      <a:lvl5pPr algn="l" rtl="0" fontAlgn="base">
        <a:spcBef>
          <a:spcPct val="0"/>
        </a:spcBef>
        <a:spcAft>
          <a:spcPct val="0"/>
        </a:spcAft>
        <a:defRPr sz="3600" b="1">
          <a:solidFill>
            <a:srgbClr val="EC8223"/>
          </a:solidFill>
          <a:latin typeface="Arial" charset="0"/>
        </a:defRPr>
      </a:lvl5pPr>
      <a:lvl6pPr marL="457200" algn="l" rtl="0" fontAlgn="base">
        <a:spcBef>
          <a:spcPct val="0"/>
        </a:spcBef>
        <a:spcAft>
          <a:spcPct val="0"/>
        </a:spcAft>
        <a:defRPr sz="3600" b="1">
          <a:solidFill>
            <a:srgbClr val="EC8223"/>
          </a:solidFill>
          <a:latin typeface="Arial" charset="0"/>
        </a:defRPr>
      </a:lvl6pPr>
      <a:lvl7pPr marL="914400" algn="l" rtl="0" fontAlgn="base">
        <a:spcBef>
          <a:spcPct val="0"/>
        </a:spcBef>
        <a:spcAft>
          <a:spcPct val="0"/>
        </a:spcAft>
        <a:defRPr sz="3600" b="1">
          <a:solidFill>
            <a:srgbClr val="EC8223"/>
          </a:solidFill>
          <a:latin typeface="Arial" charset="0"/>
        </a:defRPr>
      </a:lvl7pPr>
      <a:lvl8pPr marL="1371600" algn="l" rtl="0" fontAlgn="base">
        <a:spcBef>
          <a:spcPct val="0"/>
        </a:spcBef>
        <a:spcAft>
          <a:spcPct val="0"/>
        </a:spcAft>
        <a:defRPr sz="3600" b="1">
          <a:solidFill>
            <a:srgbClr val="EC8223"/>
          </a:solidFill>
          <a:latin typeface="Arial" charset="0"/>
        </a:defRPr>
      </a:lvl8pPr>
      <a:lvl9pPr marL="1828800" algn="l" rtl="0" fontAlgn="base">
        <a:spcBef>
          <a:spcPct val="0"/>
        </a:spcBef>
        <a:spcAft>
          <a:spcPct val="0"/>
        </a:spcAft>
        <a:defRPr sz="3600" b="1">
          <a:solidFill>
            <a:srgbClr val="EC8223"/>
          </a:solidFill>
          <a:latin typeface="Arial" charset="0"/>
        </a:defRPr>
      </a:lvl9pPr>
    </p:titleStyle>
    <p:bodyStyle>
      <a:lvl1pPr marL="342900" indent="-342900" algn="l" rtl="0" fontAlgn="base">
        <a:spcBef>
          <a:spcPct val="20000"/>
        </a:spcBef>
        <a:spcAft>
          <a:spcPct val="0"/>
        </a:spcAft>
        <a:buClr>
          <a:srgbClr val="EC8223"/>
        </a:buClr>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bg2"/>
          </a:solidFill>
          <a:latin typeface="+mn-lt"/>
        </a:defRPr>
      </a:lvl2pPr>
      <a:lvl3pPr marL="1143000" indent="-228600" algn="l" rtl="0" fontAlgn="base">
        <a:spcBef>
          <a:spcPct val="20000"/>
        </a:spcBef>
        <a:spcAft>
          <a:spcPct val="0"/>
        </a:spcAft>
        <a:buChar char="•"/>
        <a:defRPr sz="2000">
          <a:solidFill>
            <a:schemeClr val="bg2"/>
          </a:solidFill>
          <a:latin typeface="+mn-lt"/>
        </a:defRPr>
      </a:lvl3pPr>
      <a:lvl4pPr marL="1600200" indent="-228600" algn="l" rtl="0" fontAlgn="base">
        <a:spcBef>
          <a:spcPct val="20000"/>
        </a:spcBef>
        <a:spcAft>
          <a:spcPct val="0"/>
        </a:spcAft>
        <a:buChar char="–"/>
        <a:defRPr>
          <a:solidFill>
            <a:schemeClr val="bg2"/>
          </a:solidFill>
          <a:latin typeface="+mn-lt"/>
        </a:defRPr>
      </a:lvl4pPr>
      <a:lvl5pPr marL="2057400" indent="-228600" algn="l" rtl="0" fontAlgn="base">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001000" cy="1675402"/>
          </a:xfrm>
        </p:spPr>
        <p:txBody>
          <a:bodyPr/>
          <a:lstStyle/>
          <a:p>
            <a:pPr algn="ctr"/>
            <a:br>
              <a:rPr lang="en-US" sz="3200" dirty="0"/>
            </a:br>
            <a:r>
              <a:rPr lang="en-US" dirty="0"/>
              <a:t>RC Monthly Mindfulness</a:t>
            </a:r>
            <a:br>
              <a:rPr lang="en-US" sz="3200" dirty="0"/>
            </a:br>
            <a:br>
              <a:rPr lang="en-US" sz="1600" dirty="0"/>
            </a:br>
            <a:r>
              <a:rPr lang="en-US" sz="1600" dirty="0"/>
              <a:t> </a:t>
            </a:r>
            <a:r>
              <a:rPr lang="en-US" sz="3200" dirty="0"/>
              <a:t>Come Fill Your Cup</a:t>
            </a:r>
          </a:p>
        </p:txBody>
      </p:sp>
      <p:sp>
        <p:nvSpPr>
          <p:cNvPr id="3" name="Subtitle 2"/>
          <p:cNvSpPr>
            <a:spLocks noGrp="1"/>
          </p:cNvSpPr>
          <p:nvPr>
            <p:ph type="subTitle" idx="1"/>
          </p:nvPr>
        </p:nvSpPr>
        <p:spPr>
          <a:xfrm>
            <a:off x="457200" y="3124200"/>
            <a:ext cx="8229600" cy="2971800"/>
          </a:xfrm>
        </p:spPr>
        <p:txBody>
          <a:bodyPr/>
          <a:lstStyle/>
          <a:p>
            <a:pPr algn="l"/>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12A07FCF-0EAA-C648-9CAC-A583382FB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274" y="2727792"/>
            <a:ext cx="3336720" cy="2225208"/>
          </a:xfrm>
          <a:prstGeom prst="rect">
            <a:avLst/>
          </a:prstGeom>
        </p:spPr>
      </p:pic>
      <p:sp>
        <p:nvSpPr>
          <p:cNvPr id="6" name="TextBox 5">
            <a:extLst>
              <a:ext uri="{FF2B5EF4-FFF2-40B4-BE49-F238E27FC236}">
                <a16:creationId xmlns:a16="http://schemas.microsoft.com/office/drawing/2014/main" id="{B1EC558C-850C-8041-919D-AB6561955E62}"/>
              </a:ext>
            </a:extLst>
          </p:cNvPr>
          <p:cNvSpPr txBox="1"/>
          <p:nvPr/>
        </p:nvSpPr>
        <p:spPr>
          <a:xfrm>
            <a:off x="609599" y="5281989"/>
            <a:ext cx="7696200" cy="625812"/>
          </a:xfrm>
          <a:prstGeom prst="rect">
            <a:avLst/>
          </a:prstGeom>
          <a:noFill/>
        </p:spPr>
        <p:txBody>
          <a:bodyPr wrap="square" rtlCol="0">
            <a:spAutoFit/>
          </a:bodyPr>
          <a:lstStyle/>
          <a:p>
            <a:pPr algn="ctr"/>
            <a:r>
              <a:rPr lang="en-US" sz="2800" b="1" dirty="0"/>
              <a:t>Offered by the Traumatic Stress Institute of Klingberg Family Centers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sz="2800" dirty="0"/>
              <a:t>Agreements</a:t>
            </a:r>
          </a:p>
        </p:txBody>
      </p:sp>
      <p:sp>
        <p:nvSpPr>
          <p:cNvPr id="14339" name="Content Placeholder 2"/>
          <p:cNvSpPr>
            <a:spLocks noGrp="1"/>
          </p:cNvSpPr>
          <p:nvPr>
            <p:ph idx="1"/>
          </p:nvPr>
        </p:nvSpPr>
        <p:spPr/>
        <p:txBody>
          <a:bodyPr/>
          <a:lstStyle/>
          <a:p>
            <a:pPr>
              <a:buFont typeface="Wingdings" pitchFamily="2" charset="2"/>
              <a:buChar char="v"/>
            </a:pPr>
            <a:r>
              <a:rPr lang="en-US" altLang="en-US" sz="2400" b="1" dirty="0"/>
              <a:t>Focus on well-being </a:t>
            </a:r>
            <a:r>
              <a:rPr lang="en-US" altLang="en-US" sz="2400" dirty="0"/>
              <a:t>- Fill your cup</a:t>
            </a:r>
          </a:p>
          <a:p>
            <a:pPr marL="0" indent="0">
              <a:buNone/>
            </a:pPr>
            <a:endParaRPr lang="en-US" altLang="en-US" sz="1600" dirty="0"/>
          </a:p>
          <a:p>
            <a:pPr>
              <a:buFont typeface="Wingdings" pitchFamily="2" charset="2"/>
              <a:buChar char="v"/>
            </a:pPr>
            <a:r>
              <a:rPr lang="en-US" altLang="en-US" sz="2400" b="1" dirty="0"/>
              <a:t>Sustain RC culture </a:t>
            </a:r>
            <a:r>
              <a:rPr lang="en-US" altLang="en-US" sz="2400" dirty="0"/>
              <a:t>- Pour from a full cup</a:t>
            </a:r>
          </a:p>
          <a:p>
            <a:pPr marL="0" indent="0">
              <a:buNone/>
            </a:pPr>
            <a:endParaRPr lang="en-US" altLang="en-US" sz="1600" dirty="0"/>
          </a:p>
          <a:p>
            <a:pPr>
              <a:buFont typeface="Wingdings" pitchFamily="2" charset="2"/>
              <a:buChar char="v"/>
            </a:pPr>
            <a:r>
              <a:rPr lang="en-US" altLang="en-US" sz="2400" b="1" dirty="0"/>
              <a:t>Do no harm </a:t>
            </a:r>
            <a:r>
              <a:rPr lang="en-US" altLang="en-US" sz="2400" dirty="0"/>
              <a:t>- Care for your cup</a:t>
            </a:r>
          </a:p>
          <a:p>
            <a:pPr lvl="1">
              <a:buFont typeface="Wingdings" pitchFamily="2" charset="2"/>
              <a:buChar char="v"/>
            </a:pPr>
            <a:r>
              <a:rPr lang="en-US" altLang="en-US" sz="2000" dirty="0"/>
              <a:t>All practice is optional</a:t>
            </a:r>
          </a:p>
          <a:p>
            <a:pPr lvl="1">
              <a:buFont typeface="Wingdings" pitchFamily="2" charset="2"/>
              <a:buChar char="v"/>
            </a:pPr>
            <a:r>
              <a:rPr lang="en-US" altLang="en-US" sz="2000" dirty="0"/>
              <a:t>Take a break or stop if feeling distressed</a:t>
            </a:r>
          </a:p>
          <a:p>
            <a:pPr lvl="1">
              <a:buFont typeface="Wingdings" pitchFamily="2" charset="2"/>
              <a:buChar char="v"/>
            </a:pPr>
            <a:r>
              <a:rPr lang="en-US" altLang="en-US" sz="2000" dirty="0"/>
              <a:t>Be kind and gentle, with self and others</a:t>
            </a:r>
          </a:p>
          <a:p>
            <a:pPr lvl="1">
              <a:buFont typeface="Wingdings" pitchFamily="2" charset="2"/>
              <a:buChar char="v"/>
            </a:pPr>
            <a:r>
              <a:rPr lang="en-US" altLang="en-US" sz="2000" dirty="0"/>
              <a:t>Seek support as needed</a:t>
            </a:r>
          </a:p>
          <a:p>
            <a:pPr marL="0" indent="0">
              <a:buNone/>
            </a:pPr>
            <a:endParaRPr lang="en-US" altLang="en-US" sz="1600" dirty="0"/>
          </a:p>
        </p:txBody>
      </p:sp>
    </p:spTree>
    <p:extLst>
      <p:ext uri="{BB962C8B-B14F-4D97-AF65-F5344CB8AC3E}">
        <p14:creationId xmlns:p14="http://schemas.microsoft.com/office/powerpoint/2010/main" val="309242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sz="2800" dirty="0"/>
              <a:t>Walking Meditation Practice</a:t>
            </a:r>
          </a:p>
        </p:txBody>
      </p:sp>
      <p:pic>
        <p:nvPicPr>
          <p:cNvPr id="5" name="Content Placeholder 4">
            <a:extLst>
              <a:ext uri="{FF2B5EF4-FFF2-40B4-BE49-F238E27FC236}">
                <a16:creationId xmlns:a16="http://schemas.microsoft.com/office/drawing/2014/main" id="{5F625431-270F-2044-BF6F-3C42DB3286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0598" y="2362199"/>
            <a:ext cx="5993202" cy="3582403"/>
          </a:xfrm>
        </p:spPr>
      </p:pic>
    </p:spTree>
    <p:extLst>
      <p:ext uri="{BB962C8B-B14F-4D97-AF65-F5344CB8AC3E}">
        <p14:creationId xmlns:p14="http://schemas.microsoft.com/office/powerpoint/2010/main" val="198422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4">
            <a:extLst>
              <a:ext uri="{FF2B5EF4-FFF2-40B4-BE49-F238E27FC236}">
                <a16:creationId xmlns:a16="http://schemas.microsoft.com/office/drawing/2014/main" id="{7E0B07AF-BA9D-D243-9B81-766C778D42A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C8223"/>
              </a:buClr>
              <a:buChar char="•"/>
              <a:defRPr sz="2800">
                <a:solidFill>
                  <a:schemeClr val="tx1"/>
                </a:solidFill>
                <a:latin typeface="Arial" panose="020B0604020202020204" pitchFamily="34" charset="0"/>
              </a:defRPr>
            </a:lvl1pPr>
            <a:lvl2pPr marL="742950" indent="-285750">
              <a:spcBef>
                <a:spcPct val="20000"/>
              </a:spcBef>
              <a:buChar char="–"/>
              <a:defRPr sz="2400">
                <a:solidFill>
                  <a:schemeClr val="bg2"/>
                </a:solidFill>
                <a:latin typeface="Arial" panose="020B0604020202020204" pitchFamily="34" charset="0"/>
              </a:defRPr>
            </a:lvl2pPr>
            <a:lvl3pPr marL="1143000" indent="-228600">
              <a:spcBef>
                <a:spcPct val="20000"/>
              </a:spcBef>
              <a:buChar char="•"/>
              <a:defRPr sz="2000">
                <a:solidFill>
                  <a:schemeClr val="bg2"/>
                </a:solidFill>
                <a:latin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spcBef>
                <a:spcPct val="0"/>
              </a:spcBef>
              <a:buClrTx/>
              <a:buFontTx/>
              <a:buNone/>
            </a:pPr>
            <a:fld id="{63A363F9-5AEF-6F47-A513-006976140B4F}" type="slidenum">
              <a:rPr lang="en-US" altLang="en-US" sz="1000">
                <a:solidFill>
                  <a:schemeClr val="bg2"/>
                </a:solidFill>
              </a:rPr>
              <a:pPr>
                <a:spcBef>
                  <a:spcPct val="0"/>
                </a:spcBef>
                <a:buClrTx/>
                <a:buFontTx/>
                <a:buNone/>
              </a:pPr>
              <a:t>4</a:t>
            </a:fld>
            <a:endParaRPr lang="en-US" altLang="en-US" sz="1000">
              <a:solidFill>
                <a:schemeClr val="bg2"/>
              </a:solidFill>
            </a:endParaRPr>
          </a:p>
        </p:txBody>
      </p:sp>
      <p:sp>
        <p:nvSpPr>
          <p:cNvPr id="48130" name="Rectangle 2">
            <a:extLst>
              <a:ext uri="{FF2B5EF4-FFF2-40B4-BE49-F238E27FC236}">
                <a16:creationId xmlns:a16="http://schemas.microsoft.com/office/drawing/2014/main" id="{9B9CEFEE-F325-0F41-8F8A-99629277F01C}"/>
              </a:ext>
            </a:extLst>
          </p:cNvPr>
          <p:cNvSpPr>
            <a:spLocks noGrp="1" noChangeArrowheads="1"/>
          </p:cNvSpPr>
          <p:nvPr>
            <p:ph type="title"/>
          </p:nvPr>
        </p:nvSpPr>
        <p:spPr>
          <a:xfrm>
            <a:off x="228600" y="168275"/>
            <a:ext cx="8915400" cy="1050925"/>
          </a:xfrm>
        </p:spPr>
        <p:txBody>
          <a:bodyPr/>
          <a:lstStyle/>
          <a:p>
            <a:pPr algn="ctr" defTabSz="963613" eaLnBrk="1" hangingPunct="1"/>
            <a:br>
              <a:rPr lang="en-US" altLang="en-US" sz="2800" dirty="0"/>
            </a:br>
            <a:br>
              <a:rPr lang="en-US" altLang="en-US" sz="2800" dirty="0"/>
            </a:br>
            <a:br>
              <a:rPr lang="en-US" altLang="en-US" sz="2800" dirty="0"/>
            </a:br>
            <a:r>
              <a:rPr lang="en-US" altLang="en-US" sz="3200" dirty="0"/>
              <a:t>RC Mindfulness Cycle</a:t>
            </a:r>
            <a:br>
              <a:rPr lang="en-US" altLang="en-US" sz="2800" dirty="0"/>
            </a:br>
            <a:br>
              <a:rPr lang="en-US" altLang="en-US" sz="2800" dirty="0"/>
            </a:br>
            <a:endParaRPr lang="en-US" altLang="en-US" sz="2800" dirty="0"/>
          </a:p>
        </p:txBody>
      </p:sp>
      <p:graphicFrame>
        <p:nvGraphicFramePr>
          <p:cNvPr id="3" name="Diagram 2">
            <a:extLst>
              <a:ext uri="{FF2B5EF4-FFF2-40B4-BE49-F238E27FC236}">
                <a16:creationId xmlns:a16="http://schemas.microsoft.com/office/drawing/2014/main" id="{4C16E825-DCD5-9B46-B74E-FBD7DBCD710E}"/>
              </a:ext>
            </a:extLst>
          </p:cNvPr>
          <p:cNvGraphicFramePr/>
          <p:nvPr>
            <p:extLst>
              <p:ext uri="{D42A27DB-BD31-4B8C-83A1-F6EECF244321}">
                <p14:modId xmlns:p14="http://schemas.microsoft.com/office/powerpoint/2010/main" val="3811908860"/>
              </p:ext>
            </p:extLst>
          </p:nvPr>
        </p:nvGraphicFramePr>
        <p:xfrm>
          <a:off x="1371600" y="1981200"/>
          <a:ext cx="6286500" cy="476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14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4800" y="762000"/>
            <a:ext cx="8610600" cy="1143000"/>
          </a:xfrm>
        </p:spPr>
        <p:txBody>
          <a:bodyPr/>
          <a:lstStyle/>
          <a:p>
            <a:pPr algn="ctr"/>
            <a:r>
              <a:rPr lang="en-US" altLang="en-US" dirty="0"/>
              <a:t>Reflections on Practice</a:t>
            </a:r>
          </a:p>
        </p:txBody>
      </p:sp>
      <p:sp>
        <p:nvSpPr>
          <p:cNvPr id="3" name="Content Placeholder 2">
            <a:extLst>
              <a:ext uri="{FF2B5EF4-FFF2-40B4-BE49-F238E27FC236}">
                <a16:creationId xmlns:a16="http://schemas.microsoft.com/office/drawing/2014/main" id="{7B19F613-FB4A-4A41-8732-B2E0F90993C1}"/>
              </a:ext>
            </a:extLst>
          </p:cNvPr>
          <p:cNvSpPr>
            <a:spLocks noGrp="1"/>
          </p:cNvSpPr>
          <p:nvPr>
            <p:ph sz="half" idx="2"/>
          </p:nvPr>
        </p:nvSpPr>
        <p:spPr>
          <a:xfrm>
            <a:off x="762000" y="1600200"/>
            <a:ext cx="7696200" cy="4749064"/>
          </a:xfrm>
        </p:spPr>
        <p:txBody>
          <a:bodyPr/>
          <a:lstStyle/>
          <a:p>
            <a:pPr marL="0" indent="0">
              <a:buNone/>
            </a:pPr>
            <a:endParaRPr lang="en-US" dirty="0"/>
          </a:p>
          <a:p>
            <a:pPr>
              <a:buFont typeface="Wingdings" pitchFamily="2" charset="2"/>
              <a:buChar char="v"/>
            </a:pPr>
            <a:r>
              <a:rPr lang="en-US" altLang="en-US" sz="2400" dirty="0"/>
              <a:t>What has been your experience with walking meditation with use of support anchors?</a:t>
            </a:r>
          </a:p>
          <a:p>
            <a:pPr>
              <a:buFont typeface="Wingdings" pitchFamily="2" charset="2"/>
              <a:buChar char="v"/>
            </a:pPr>
            <a:endParaRPr lang="en-US" altLang="en-US" sz="2400" dirty="0"/>
          </a:p>
          <a:p>
            <a:pPr>
              <a:buFont typeface="Wingdings" pitchFamily="2" charset="2"/>
              <a:buChar char="v"/>
            </a:pPr>
            <a:r>
              <a:rPr lang="en-US" sz="2400" dirty="0"/>
              <a:t>Has mindfulness practice impacted your experience  ‘noticing your reactions to others’? If so, how?</a:t>
            </a:r>
          </a:p>
          <a:p>
            <a:pPr>
              <a:buFont typeface="Wingdings" pitchFamily="2" charset="2"/>
              <a:buChar char="v"/>
            </a:pPr>
            <a:endParaRPr lang="en-US" altLang="en-US" sz="2400"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95676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4798" y="727586"/>
            <a:ext cx="8610600" cy="1143000"/>
          </a:xfrm>
        </p:spPr>
        <p:txBody>
          <a:bodyPr/>
          <a:lstStyle/>
          <a:p>
            <a:pPr algn="ctr"/>
            <a:r>
              <a:rPr lang="en-US" altLang="en-US" dirty="0"/>
              <a:t>Body Scan Practice</a:t>
            </a:r>
          </a:p>
        </p:txBody>
      </p:sp>
      <p:sp>
        <p:nvSpPr>
          <p:cNvPr id="16387" name="Content Placeholder 4"/>
          <p:cNvSpPr>
            <a:spLocks noGrp="1"/>
          </p:cNvSpPr>
          <p:nvPr>
            <p:ph sz="half" idx="1"/>
          </p:nvPr>
        </p:nvSpPr>
        <p:spPr>
          <a:xfrm>
            <a:off x="152399" y="1870586"/>
            <a:ext cx="8762999" cy="2625213"/>
          </a:xfrm>
        </p:spPr>
        <p:txBody>
          <a:bodyPr/>
          <a:lstStyle/>
          <a:p>
            <a:pPr>
              <a:buFont typeface="Wingdings" pitchFamily="2" charset="2"/>
              <a:buChar char="v"/>
            </a:pPr>
            <a:endParaRPr lang="en-US" altLang="en-US" sz="2400" b="1" dirty="0"/>
          </a:p>
          <a:p>
            <a:pPr>
              <a:buFont typeface="Wingdings" pitchFamily="2" charset="2"/>
              <a:buChar char="v"/>
            </a:pPr>
            <a:endParaRPr lang="en-US" altLang="en-US" sz="2400" b="1" dirty="0"/>
          </a:p>
          <a:p>
            <a:pPr>
              <a:buFont typeface="Wingdings" pitchFamily="2" charset="2"/>
              <a:buChar char="v"/>
            </a:pPr>
            <a:endParaRPr lang="en-US" altLang="en-US" sz="2400" b="1" dirty="0"/>
          </a:p>
          <a:p>
            <a:pPr>
              <a:buFont typeface="Wingdings" pitchFamily="2" charset="2"/>
              <a:buChar char="v"/>
            </a:pPr>
            <a:endParaRPr lang="en-US" altLang="en-US" sz="2400" b="1" dirty="0"/>
          </a:p>
          <a:p>
            <a:pPr marL="0" indent="0">
              <a:buNone/>
            </a:pPr>
            <a:endParaRPr lang="en-US" altLang="en-US" sz="2400" b="1" dirty="0"/>
          </a:p>
        </p:txBody>
      </p:sp>
      <p:pic>
        <p:nvPicPr>
          <p:cNvPr id="10" name="Content Placeholder 9">
            <a:extLst>
              <a:ext uri="{FF2B5EF4-FFF2-40B4-BE49-F238E27FC236}">
                <a16:creationId xmlns:a16="http://schemas.microsoft.com/office/drawing/2014/main" id="{20A7A277-DBDE-1741-8C78-E349F19145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52600" y="2438400"/>
            <a:ext cx="5990532" cy="2294963"/>
          </a:xfrm>
        </p:spPr>
      </p:pic>
    </p:spTree>
    <p:extLst>
      <p:ext uri="{BB962C8B-B14F-4D97-AF65-F5344CB8AC3E}">
        <p14:creationId xmlns:p14="http://schemas.microsoft.com/office/powerpoint/2010/main" val="355077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4800" y="762000"/>
            <a:ext cx="8610600" cy="1143000"/>
          </a:xfrm>
        </p:spPr>
        <p:txBody>
          <a:bodyPr/>
          <a:lstStyle/>
          <a:p>
            <a:pPr algn="ctr"/>
            <a:r>
              <a:rPr lang="en-US" altLang="en-US" dirty="0"/>
              <a:t>Invitation to October Practice</a:t>
            </a:r>
          </a:p>
        </p:txBody>
      </p:sp>
      <p:sp>
        <p:nvSpPr>
          <p:cNvPr id="16387" name="Content Placeholder 4"/>
          <p:cNvSpPr>
            <a:spLocks noGrp="1"/>
          </p:cNvSpPr>
          <p:nvPr>
            <p:ph sz="half" idx="1"/>
          </p:nvPr>
        </p:nvSpPr>
        <p:spPr>
          <a:xfrm>
            <a:off x="304800" y="1600200"/>
            <a:ext cx="3581400" cy="4749064"/>
          </a:xfrm>
        </p:spPr>
        <p:txBody>
          <a:bodyPr/>
          <a:lstStyle/>
          <a:p>
            <a:pPr>
              <a:buFont typeface="Wingdings" pitchFamily="2" charset="2"/>
              <a:buChar char="v"/>
            </a:pPr>
            <a:endParaRPr lang="en-US" altLang="en-US" sz="2400" dirty="0"/>
          </a:p>
          <a:p>
            <a:pPr marL="0" indent="0">
              <a:buNone/>
            </a:pPr>
            <a:endParaRPr lang="en-US" altLang="en-US" sz="1000" dirty="0"/>
          </a:p>
          <a:p>
            <a:pPr marL="0" indent="0">
              <a:buNone/>
            </a:pPr>
            <a:endParaRPr lang="en-US" altLang="en-US" sz="2400" dirty="0"/>
          </a:p>
        </p:txBody>
      </p:sp>
      <p:sp>
        <p:nvSpPr>
          <p:cNvPr id="3" name="Content Placeholder 2">
            <a:extLst>
              <a:ext uri="{FF2B5EF4-FFF2-40B4-BE49-F238E27FC236}">
                <a16:creationId xmlns:a16="http://schemas.microsoft.com/office/drawing/2014/main" id="{7B19F613-FB4A-4A41-8732-B2E0F90993C1}"/>
              </a:ext>
            </a:extLst>
          </p:cNvPr>
          <p:cNvSpPr>
            <a:spLocks noGrp="1"/>
          </p:cNvSpPr>
          <p:nvPr>
            <p:ph sz="half" idx="2"/>
          </p:nvPr>
        </p:nvSpPr>
        <p:spPr>
          <a:xfrm>
            <a:off x="533400" y="2209800"/>
            <a:ext cx="7924800" cy="4139464"/>
          </a:xfrm>
        </p:spPr>
        <p:txBody>
          <a:bodyPr/>
          <a:lstStyle/>
          <a:p>
            <a:pPr marL="0" indent="0" algn="ctr">
              <a:buNone/>
            </a:pPr>
            <a:r>
              <a:rPr lang="en-US" altLang="en-US" sz="2400" b="1" dirty="0"/>
              <a:t>Experiment with body scan practice</a:t>
            </a:r>
            <a:endParaRPr lang="en-US" altLang="en-US" sz="1200" b="1" dirty="0"/>
          </a:p>
          <a:p>
            <a:pPr>
              <a:buFont typeface="Wingdings" pitchFamily="2" charset="2"/>
              <a:buChar char="v"/>
            </a:pPr>
            <a:r>
              <a:rPr lang="en-US" altLang="en-US" sz="2400" dirty="0"/>
              <a:t>2-3 times per week for 5-10 minutes per session</a:t>
            </a:r>
          </a:p>
          <a:p>
            <a:pPr>
              <a:buFont typeface="Wingdings" pitchFamily="2" charset="2"/>
              <a:buChar char="v"/>
            </a:pPr>
            <a:r>
              <a:rPr lang="en-US" altLang="en-US" sz="2400" dirty="0"/>
              <a:t>Set a specific time (if helpful), such as upon rising, mid-morning break, lunch time, pre-bed…</a:t>
            </a:r>
          </a:p>
          <a:p>
            <a:pPr>
              <a:buFont typeface="Wingdings" pitchFamily="2" charset="2"/>
              <a:buChar char="v"/>
            </a:pPr>
            <a:r>
              <a:rPr lang="en-US" altLang="en-US" sz="2400" dirty="0"/>
              <a:t>Mix and compare with walking and sitting meditation</a:t>
            </a:r>
          </a:p>
          <a:p>
            <a:pPr>
              <a:buFont typeface="Wingdings" pitchFamily="2" charset="2"/>
              <a:buChar char="v"/>
            </a:pPr>
            <a:r>
              <a:rPr lang="en-US" altLang="en-US" sz="2400" dirty="0"/>
              <a:t>Take care of yourself, seek support as needed</a:t>
            </a:r>
          </a:p>
          <a:p>
            <a:pPr marL="0" indent="0">
              <a:buNone/>
            </a:pPr>
            <a:endParaRPr lang="en-US" altLang="en-US" sz="1200" dirty="0"/>
          </a:p>
          <a:p>
            <a:pPr marL="0" indent="0" algn="ctr">
              <a:buNone/>
            </a:pPr>
            <a:r>
              <a:rPr lang="en-US" altLang="en-US" sz="2400" b="1" dirty="0"/>
              <a:t>Notice your reactions and have fun!</a:t>
            </a:r>
          </a:p>
          <a:p>
            <a:pPr>
              <a:buFont typeface="Wingdings" pitchFamily="2" charset="2"/>
              <a:buChar char="v"/>
            </a:pPr>
            <a:endParaRPr lang="en-US" altLang="en-US" sz="2400" dirty="0"/>
          </a:p>
          <a:p>
            <a:pPr marL="0" indent="0">
              <a:buNone/>
            </a:pPr>
            <a:endParaRPr lang="en-US" b="1" dirty="0"/>
          </a:p>
        </p:txBody>
      </p:sp>
    </p:spTree>
    <p:extLst>
      <p:ext uri="{BB962C8B-B14F-4D97-AF65-F5344CB8AC3E}">
        <p14:creationId xmlns:p14="http://schemas.microsoft.com/office/powerpoint/2010/main" val="34914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sz="half" idx="1"/>
          </p:nvPr>
        </p:nvSpPr>
        <p:spPr>
          <a:xfrm>
            <a:off x="304800" y="1600200"/>
            <a:ext cx="3581400" cy="4749064"/>
          </a:xfrm>
        </p:spPr>
        <p:txBody>
          <a:bodyPr/>
          <a:lstStyle/>
          <a:p>
            <a:pPr>
              <a:buFont typeface="Wingdings" pitchFamily="2" charset="2"/>
              <a:buChar char="v"/>
            </a:pPr>
            <a:endParaRPr lang="en-US" altLang="en-US" sz="2400" dirty="0"/>
          </a:p>
          <a:p>
            <a:pPr marL="0" indent="0">
              <a:buNone/>
            </a:pPr>
            <a:endParaRPr lang="en-US" altLang="en-US" sz="1000" dirty="0"/>
          </a:p>
          <a:p>
            <a:pPr marL="0" indent="0">
              <a:buNone/>
            </a:pPr>
            <a:endParaRPr lang="en-US" altLang="en-US" sz="2400" dirty="0"/>
          </a:p>
        </p:txBody>
      </p:sp>
      <p:sp>
        <p:nvSpPr>
          <p:cNvPr id="3" name="Content Placeholder 2">
            <a:extLst>
              <a:ext uri="{FF2B5EF4-FFF2-40B4-BE49-F238E27FC236}">
                <a16:creationId xmlns:a16="http://schemas.microsoft.com/office/drawing/2014/main" id="{7B19F613-FB4A-4A41-8732-B2E0F90993C1}"/>
              </a:ext>
            </a:extLst>
          </p:cNvPr>
          <p:cNvSpPr>
            <a:spLocks noGrp="1"/>
          </p:cNvSpPr>
          <p:nvPr>
            <p:ph sz="half" idx="2"/>
          </p:nvPr>
        </p:nvSpPr>
        <p:spPr>
          <a:xfrm>
            <a:off x="533400" y="2209800"/>
            <a:ext cx="7924800" cy="4139464"/>
          </a:xfrm>
        </p:spPr>
        <p:txBody>
          <a:bodyPr/>
          <a:lstStyle/>
          <a:p>
            <a:pPr marL="0" indent="0">
              <a:buNone/>
            </a:pPr>
            <a:endParaRPr lang="en-US" altLang="en-US" sz="1200" b="1" dirty="0"/>
          </a:p>
          <a:p>
            <a:pPr marL="0" indent="0">
              <a:buNone/>
            </a:pPr>
            <a:endParaRPr lang="en-US" altLang="en-US" sz="2400" dirty="0"/>
          </a:p>
          <a:p>
            <a:pPr marL="0" indent="0">
              <a:buNone/>
            </a:pPr>
            <a:endParaRPr lang="en-US" b="1" dirty="0"/>
          </a:p>
        </p:txBody>
      </p:sp>
      <p:pic>
        <p:nvPicPr>
          <p:cNvPr id="4" name="Picture 3">
            <a:extLst>
              <a:ext uri="{FF2B5EF4-FFF2-40B4-BE49-F238E27FC236}">
                <a16:creationId xmlns:a16="http://schemas.microsoft.com/office/drawing/2014/main" id="{6DCF52EF-495A-C341-A60F-D342B08C3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940859"/>
            <a:ext cx="5791200" cy="3794235"/>
          </a:xfrm>
          <a:prstGeom prst="rect">
            <a:avLst/>
          </a:prstGeom>
        </p:spPr>
      </p:pic>
    </p:spTree>
    <p:extLst>
      <p:ext uri="{BB962C8B-B14F-4D97-AF65-F5344CB8AC3E}">
        <p14:creationId xmlns:p14="http://schemas.microsoft.com/office/powerpoint/2010/main" val="388401713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64146</TotalTime>
  <Words>597</Words>
  <Application>Microsoft Macintosh PowerPoint</Application>
  <PresentationFormat>On-screen Show (4:3)</PresentationFormat>
  <Paragraphs>86</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vt:lpstr>
      <vt:lpstr>Wingdings</vt:lpstr>
      <vt:lpstr>Blank Presentation</vt:lpstr>
      <vt:lpstr> RC Monthly Mindfulness   Come Fill Your Cup</vt:lpstr>
      <vt:lpstr>Agreements</vt:lpstr>
      <vt:lpstr>Walking Meditation Practice</vt:lpstr>
      <vt:lpstr>   RC Mindfulness Cycle  </vt:lpstr>
      <vt:lpstr>Reflections on Practice</vt:lpstr>
      <vt:lpstr>Body Scan Practice</vt:lpstr>
      <vt:lpstr>Invitation to October Practice</vt:lpstr>
      <vt:lpstr>PowerPoint Presentation</vt:lpstr>
    </vt:vector>
  </TitlesOfParts>
  <Company>Cole Design Group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 COLE</dc:creator>
  <cp:lastModifiedBy>John Engel</cp:lastModifiedBy>
  <cp:revision>218</cp:revision>
  <cp:lastPrinted>2021-07-06T15:51:08Z</cp:lastPrinted>
  <dcterms:created xsi:type="dcterms:W3CDTF">2009-12-23T14:04:44Z</dcterms:created>
  <dcterms:modified xsi:type="dcterms:W3CDTF">2021-10-06T19:08:33Z</dcterms:modified>
</cp:coreProperties>
</file>