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51" r:id="rId2"/>
    <p:sldId id="725" r:id="rId3"/>
    <p:sldId id="726" r:id="rId4"/>
    <p:sldId id="833" r:id="rId5"/>
    <p:sldId id="834" r:id="rId6"/>
    <p:sldId id="720" r:id="rId7"/>
    <p:sldId id="835" r:id="rId8"/>
    <p:sldId id="722" r:id="rId9"/>
    <p:sldId id="836" r:id="rId10"/>
    <p:sldId id="837" r:id="rId11"/>
    <p:sldId id="838" r:id="rId12"/>
    <p:sldId id="724" r:id="rId13"/>
  </p:sldIdLst>
  <p:sldSz cx="9144000" cy="6858000" type="screen4x3"/>
  <p:notesSz cx="7077075" cy="9363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8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440"/>
    <p:restoredTop sz="62416" autoAdjust="0"/>
  </p:normalViewPr>
  <p:slideViewPr>
    <p:cSldViewPr>
      <p:cViewPr varScale="1">
        <p:scale>
          <a:sx n="61" d="100"/>
          <a:sy n="61" d="100"/>
        </p:scale>
        <p:origin x="88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020"/>
    </p:cViewPr>
  </p:sorterViewPr>
  <p:notesViewPr>
    <p:cSldViewPr>
      <p:cViewPr varScale="1">
        <p:scale>
          <a:sx n="52" d="100"/>
          <a:sy n="52" d="100"/>
        </p:scale>
        <p:origin x="2628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F73C6A36-85DE-4C7B-B3D3-73AA930102B2}" type="datetimeFigureOut">
              <a:rPr lang="en-US" smtClean="0"/>
              <a:pPr/>
              <a:t>1/5/22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4D43FF34-A265-4270-834C-7F9BE05A73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648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45AD2EF9-68D8-4DEE-948B-63DEA2B5FF64}" type="datetimeFigureOut">
              <a:rPr lang="en-US" smtClean="0"/>
              <a:pPr/>
              <a:t>1/5/22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7091C53B-4077-4CCB-88EC-8469EF6A12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322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1C53B-4077-4CCB-88EC-8469EF6A12D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962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is your personal intention for the Challenge?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would help make this Challenge more accessible to your colleagues?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1C53B-4077-4CCB-88EC-8469EF6A12D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576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Contact Points exercise (standing, sitting or lying down)</a:t>
            </a:r>
          </a:p>
          <a:p>
            <a:endParaRPr lang="en-US" dirty="0"/>
          </a:p>
          <a:p>
            <a:r>
              <a:rPr lang="en-US" dirty="0"/>
              <a:t>Notice and briefly explore the sensations of your: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Feet in contact with the floor, your socks, your shoes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Buttocks or back of your legs in contact with the chair/floor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Hands in contact with your thighs, the chair, the floor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1C53B-4077-4CCB-88EC-8469EF6A12D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524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Guided noticing exercise…</a:t>
            </a:r>
            <a:r>
              <a:rPr lang="en-US" b="1" dirty="0"/>
              <a:t>5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Scan for safety…Inside - WOT (in or out), outside (scan room)</a:t>
            </a:r>
          </a:p>
          <a:p>
            <a:pPr marL="171450" indent="-171450">
              <a:buFontTx/>
              <a:buChar char="-"/>
            </a:pPr>
            <a:r>
              <a:rPr lang="en-US" dirty="0"/>
              <a:t>Sitting/standing posture…feet, seat, hands, eyes</a:t>
            </a:r>
          </a:p>
          <a:p>
            <a:pPr marL="171450" indent="-171450">
              <a:buFontTx/>
              <a:buChar char="-"/>
            </a:pPr>
            <a:r>
              <a:rPr lang="en-US" dirty="0"/>
              <a:t>Simply noticing…inside (bodily sensations), outside (sight, sounds, smells)</a:t>
            </a:r>
          </a:p>
          <a:p>
            <a:pPr marL="171450" indent="-171450">
              <a:buFontTx/>
              <a:buChar char="-"/>
            </a:pPr>
            <a:r>
              <a:rPr lang="en-US" dirty="0"/>
              <a:t>1 minute of self-guided noticing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Reflections (chat or unmute) – </a:t>
            </a:r>
            <a:r>
              <a:rPr lang="en-US" b="1" dirty="0"/>
              <a:t>2-3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1C53B-4077-4CCB-88EC-8469EF6A12D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043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Focus on formal types of mindfulness practice: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Sitting meditation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Standing meditation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Walking meditation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Focused attention meditation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Compassion meditation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Gratitude meditation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1C53B-4077-4CCB-88EC-8469EF6A12D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908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Focus on modifications including: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Postural adjustments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Different types of practice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Support anchors (internal and external)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1C53B-4077-4CCB-88EC-8469EF6A12D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413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Mindfulness benefits also include skills and capacities essential to RC treaters, such as: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Compassion (including mitigating compassion fatigue)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Focused attention (and by extension attunement)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Executive function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Social engagement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Self-regulation (and by extension co-regulation)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Managing one’s Window of Tolerance (WOT)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Noticing our reactions to others (and self)</a:t>
            </a:r>
          </a:p>
          <a:p>
            <a:pPr marL="628650" lvl="1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1C53B-4077-4CCB-88EC-8469EF6A12D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016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Invitation to take a breath here!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1C53B-4077-4CCB-88EC-8469EF6A12D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430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1C53B-4077-4CCB-88EC-8469EF6A12D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84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1C53B-4077-4CCB-88EC-8469EF6A12D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656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1C53B-4077-4CCB-88EC-8469EF6A12D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702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945103-DDD9-4A63-85DC-E2D58193EEC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762000"/>
            <a:ext cx="200025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2000"/>
            <a:ext cx="58483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29506B-100A-4198-8BCE-71AA91B726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15D606-FDFD-4403-B00A-D2B925FA73D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A9BA58-30AB-4C73-B5A7-E94BEA476D6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3924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133600"/>
            <a:ext cx="3924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5D17D6-757A-46A5-8E3F-63846C07CF6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9463E4-B930-451E-AFE3-26B210B6EE4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20AF04-21BC-43AB-B6B1-CBEED5070B7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FB0DE2-2F0A-497F-846A-1CE62A8F844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C0097D-CC58-4F66-A3A1-13660DF216A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ackground.jpg                                                 00CF26B4Matt                           BC84D2A8: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33600"/>
            <a:ext cx="800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381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solidFill>
                  <a:schemeClr val="bg2"/>
                </a:solidFill>
                <a:latin typeface="+mn-lt"/>
              </a:defRPr>
            </a:lvl1pPr>
          </a:lstStyle>
          <a:p>
            <a:fld id="{C0BEBF79-AFAA-4714-8EFC-FAA3D3844B4A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EC822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EC8223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EC8223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EC8223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EC8223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EC8223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EC8223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EC8223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EC8223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EC8223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bg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8001000" cy="1675402"/>
          </a:xfrm>
        </p:spPr>
        <p:txBody>
          <a:bodyPr/>
          <a:lstStyle/>
          <a:p>
            <a:pPr algn="ctr"/>
            <a:br>
              <a:rPr lang="en-US" sz="3200" dirty="0"/>
            </a:br>
            <a:r>
              <a:rPr lang="en-US" dirty="0"/>
              <a:t>30-Day RC Mindfulness Challenge</a:t>
            </a:r>
            <a:br>
              <a:rPr lang="en-US" sz="3200" dirty="0"/>
            </a:br>
            <a:br>
              <a:rPr lang="en-US" sz="1600" dirty="0"/>
            </a:br>
            <a:r>
              <a:rPr lang="en-US" sz="1600" dirty="0"/>
              <a:t> </a:t>
            </a:r>
            <a:r>
              <a:rPr lang="en-US" sz="3200" dirty="0"/>
              <a:t>Come Fill Your Cup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124200"/>
            <a:ext cx="8229600" cy="2971800"/>
          </a:xfrm>
        </p:spPr>
        <p:txBody>
          <a:bodyPr/>
          <a:lstStyle/>
          <a:p>
            <a:pPr algn="l"/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A07FCF-0EAA-C648-9CAC-A583382FB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74" y="2727792"/>
            <a:ext cx="3336720" cy="22252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EC558C-850C-8041-919D-AB6561955E62}"/>
              </a:ext>
            </a:extLst>
          </p:cNvPr>
          <p:cNvSpPr txBox="1"/>
          <p:nvPr/>
        </p:nvSpPr>
        <p:spPr>
          <a:xfrm>
            <a:off x="609599" y="5281989"/>
            <a:ext cx="7696200" cy="625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Offered by the Traumatic Stress Institute of Klingberg Family Centers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304800" y="762000"/>
            <a:ext cx="8610600" cy="1143000"/>
          </a:xfrm>
        </p:spPr>
        <p:txBody>
          <a:bodyPr/>
          <a:lstStyle/>
          <a:p>
            <a:pPr algn="ctr"/>
            <a:r>
              <a:rPr lang="en-US" altLang="en-US" dirty="0"/>
              <a:t>Challenge (Invitation) Schedule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581400" cy="474906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1000" dirty="0"/>
          </a:p>
          <a:p>
            <a:pPr marL="0" indent="0">
              <a:buNone/>
            </a:pPr>
            <a:endParaRPr lang="en-US" alt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9F613-FB4A-4A41-8732-B2E0F909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800" y="1942070"/>
            <a:ext cx="8305800" cy="413946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/>
              <a:t>Wed., Jan. 5 – Orientation Session</a:t>
            </a:r>
          </a:p>
          <a:p>
            <a:pPr>
              <a:buFont typeface="Wingdings" pitchFamily="2" charset="2"/>
              <a:buChar char="v"/>
            </a:pPr>
            <a:endParaRPr lang="en-US" sz="800" dirty="0"/>
          </a:p>
          <a:p>
            <a:pPr>
              <a:buFont typeface="Wingdings" pitchFamily="2" charset="2"/>
              <a:buChar char="v"/>
            </a:pPr>
            <a:r>
              <a:rPr lang="en-US" dirty="0"/>
              <a:t>Wed., Jan. 12 – Compassion Meditation </a:t>
            </a:r>
          </a:p>
          <a:p>
            <a:pPr>
              <a:buFont typeface="Wingdings" pitchFamily="2" charset="2"/>
              <a:buChar char="v"/>
            </a:pPr>
            <a:endParaRPr lang="en-US" sz="800" dirty="0"/>
          </a:p>
          <a:p>
            <a:pPr>
              <a:buFont typeface="Wingdings" pitchFamily="2" charset="2"/>
              <a:buChar char="v"/>
            </a:pPr>
            <a:r>
              <a:rPr lang="en-US" dirty="0"/>
              <a:t>Wed., Jan. 19 – Focused Attention Meditation</a:t>
            </a:r>
          </a:p>
          <a:p>
            <a:pPr>
              <a:buFont typeface="Wingdings" pitchFamily="2" charset="2"/>
              <a:buChar char="v"/>
            </a:pPr>
            <a:endParaRPr lang="en-US" sz="800" dirty="0"/>
          </a:p>
          <a:p>
            <a:pPr>
              <a:buFont typeface="Wingdings" pitchFamily="2" charset="2"/>
              <a:buChar char="v"/>
            </a:pPr>
            <a:r>
              <a:rPr lang="en-US" dirty="0"/>
              <a:t>Wed., Jan. 26 – Walking Meditation </a:t>
            </a:r>
          </a:p>
          <a:p>
            <a:pPr>
              <a:buFont typeface="Wingdings" pitchFamily="2" charset="2"/>
              <a:buChar char="v"/>
            </a:pPr>
            <a:endParaRPr lang="en-US" sz="800" dirty="0"/>
          </a:p>
          <a:p>
            <a:pPr>
              <a:buFont typeface="Wingdings" pitchFamily="2" charset="2"/>
              <a:buChar char="v"/>
            </a:pPr>
            <a:r>
              <a:rPr lang="en-US" dirty="0"/>
              <a:t>Wed., Feb. 2 – Body Scan Meditation</a:t>
            </a:r>
          </a:p>
          <a:p>
            <a:pPr>
              <a:buFont typeface="Wingdings" pitchFamily="2" charset="2"/>
              <a:buChar char="v"/>
            </a:pPr>
            <a:endParaRPr lang="en-US" sz="800" dirty="0"/>
          </a:p>
          <a:p>
            <a:pPr>
              <a:buFont typeface="Wingdings" pitchFamily="2" charset="2"/>
              <a:buChar char="v"/>
            </a:pPr>
            <a:r>
              <a:rPr lang="en-US" dirty="0"/>
              <a:t>Wed., Feb. 9 – Gratitude Meditation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 algn="ctr">
              <a:buNone/>
            </a:pPr>
            <a:r>
              <a:rPr lang="en-US" b="1" dirty="0">
                <a:solidFill>
                  <a:srgbClr val="EC8223"/>
                </a:solidFill>
              </a:rPr>
              <a:t>** All sessions are voluntary**</a:t>
            </a:r>
          </a:p>
          <a:p>
            <a:pPr marL="0" indent="0">
              <a:buNone/>
            </a:pPr>
            <a:endParaRPr lang="en-US" altLang="en-US" sz="1200" dirty="0"/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30414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304800" y="762000"/>
            <a:ext cx="8610600" cy="1143000"/>
          </a:xfrm>
        </p:spPr>
        <p:txBody>
          <a:bodyPr/>
          <a:lstStyle/>
          <a:p>
            <a:pPr algn="ctr"/>
            <a:r>
              <a:rPr lang="en-US" altLang="en-US" dirty="0"/>
              <a:t>Challenge (Invitation) Intentions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581400" cy="474906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1000" dirty="0"/>
          </a:p>
          <a:p>
            <a:pPr marL="0" indent="0">
              <a:buNone/>
            </a:pPr>
            <a:endParaRPr lang="en-US" alt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9F613-FB4A-4A41-8732-B2E0F909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800" y="1942070"/>
            <a:ext cx="8305800" cy="413946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is the amount of formal practice you intend to complete during the Challenge, for example…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5-10 minutes/day 3 days/week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5-10 minutes/day 5 days/week 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Something else (Practice with others…)</a:t>
            </a:r>
          </a:p>
          <a:p>
            <a:pPr>
              <a:buFont typeface="Wingdings" pitchFamily="2" charset="2"/>
              <a:buChar char="v"/>
            </a:pPr>
            <a:endParaRPr lang="en-US" sz="800" b="1" dirty="0"/>
          </a:p>
          <a:p>
            <a:pPr>
              <a:buFont typeface="Wingdings" pitchFamily="2" charset="2"/>
              <a:buChar char="v"/>
            </a:pPr>
            <a:endParaRPr lang="en-US" sz="800" b="1" dirty="0"/>
          </a:p>
          <a:p>
            <a:pPr>
              <a:buFont typeface="Wingdings" pitchFamily="2" charset="2"/>
              <a:buChar char="v"/>
            </a:pPr>
            <a:endParaRPr lang="en-US" sz="800" b="1" dirty="0"/>
          </a:p>
          <a:p>
            <a:pPr marL="0" indent="0" algn="ctr">
              <a:buNone/>
            </a:pPr>
            <a:r>
              <a:rPr lang="en-US" b="1" dirty="0">
                <a:solidFill>
                  <a:srgbClr val="EC8223"/>
                </a:solidFill>
              </a:rPr>
              <a:t>** Intention/s are merely for your use**</a:t>
            </a:r>
          </a:p>
          <a:p>
            <a:pPr marL="0" indent="0">
              <a:buNone/>
            </a:pPr>
            <a:endParaRPr lang="en-US" altLang="en-US" sz="1200" dirty="0"/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21276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382000" cy="6096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1000" dirty="0"/>
          </a:p>
          <a:p>
            <a:pPr marL="0" indent="0">
              <a:buNone/>
            </a:pPr>
            <a:endParaRPr lang="en-US" alt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9F613-FB4A-4A41-8732-B2E0F909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" y="2209800"/>
            <a:ext cx="7924800" cy="4139464"/>
          </a:xfrm>
        </p:spPr>
        <p:txBody>
          <a:bodyPr/>
          <a:lstStyle/>
          <a:p>
            <a:pPr marL="0" indent="0">
              <a:buNone/>
            </a:pPr>
            <a:endParaRPr lang="en-US" altLang="en-US" sz="1200" b="1" dirty="0"/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6A6F2D-87CB-1742-9F4F-AE19E17B0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839995"/>
            <a:ext cx="2038350" cy="20557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9FAC9D-CA8D-D942-8ECF-BDC7DFE13A10}"/>
              </a:ext>
            </a:extLst>
          </p:cNvPr>
          <p:cNvSpPr txBox="1"/>
          <p:nvPr/>
        </p:nvSpPr>
        <p:spPr>
          <a:xfrm>
            <a:off x="2971542" y="1600200"/>
            <a:ext cx="3562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C8223"/>
                </a:solidFill>
                <a:latin typeface="+mj-lt"/>
              </a:rPr>
              <a:t>Micro Practice</a:t>
            </a:r>
          </a:p>
        </p:txBody>
      </p:sp>
    </p:spTree>
    <p:extLst>
      <p:ext uri="{BB962C8B-B14F-4D97-AF65-F5344CB8AC3E}">
        <p14:creationId xmlns:p14="http://schemas.microsoft.com/office/powerpoint/2010/main" val="3884017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800" dirty="0"/>
              <a:t>Agreements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en-US" sz="2400" b="1" dirty="0"/>
              <a:t>Focus on well-being </a:t>
            </a:r>
            <a:r>
              <a:rPr lang="en-US" altLang="en-US" sz="2400" dirty="0"/>
              <a:t>- Fill your cup</a:t>
            </a:r>
          </a:p>
          <a:p>
            <a:pPr marL="0" indent="0">
              <a:buNone/>
            </a:pPr>
            <a:endParaRPr lang="en-US" altLang="en-US" sz="1600" dirty="0"/>
          </a:p>
          <a:p>
            <a:pPr>
              <a:buFont typeface="Wingdings" pitchFamily="2" charset="2"/>
              <a:buChar char="v"/>
            </a:pPr>
            <a:r>
              <a:rPr lang="en-US" altLang="en-US" sz="2400" b="1" dirty="0"/>
              <a:t>Sustain RC culture </a:t>
            </a:r>
            <a:r>
              <a:rPr lang="en-US" altLang="en-US" sz="2400" dirty="0"/>
              <a:t>- Pour from a full cup</a:t>
            </a:r>
          </a:p>
          <a:p>
            <a:pPr marL="0" indent="0">
              <a:buNone/>
            </a:pPr>
            <a:endParaRPr lang="en-US" altLang="en-US" sz="1600" dirty="0"/>
          </a:p>
          <a:p>
            <a:pPr>
              <a:buFont typeface="Wingdings" pitchFamily="2" charset="2"/>
              <a:buChar char="v"/>
            </a:pPr>
            <a:r>
              <a:rPr lang="en-US" altLang="en-US" sz="2400" b="1" dirty="0"/>
              <a:t>Do no harm </a:t>
            </a:r>
            <a:r>
              <a:rPr lang="en-US" altLang="en-US" sz="2400" dirty="0"/>
              <a:t>- Care for your cup</a:t>
            </a:r>
          </a:p>
          <a:p>
            <a:pPr lvl="1">
              <a:buFont typeface="Wingdings" pitchFamily="2" charset="2"/>
              <a:buChar char="v"/>
            </a:pPr>
            <a:r>
              <a:rPr lang="en-US" altLang="en-US" sz="2000" dirty="0"/>
              <a:t>All practice is optional</a:t>
            </a:r>
          </a:p>
          <a:p>
            <a:pPr lvl="1">
              <a:buFont typeface="Wingdings" pitchFamily="2" charset="2"/>
              <a:buChar char="v"/>
            </a:pPr>
            <a:r>
              <a:rPr lang="en-US" altLang="en-US" sz="2000" dirty="0"/>
              <a:t>Take a break or stop if feeling distressed</a:t>
            </a:r>
          </a:p>
          <a:p>
            <a:pPr lvl="1">
              <a:buFont typeface="Wingdings" pitchFamily="2" charset="2"/>
              <a:buChar char="v"/>
            </a:pPr>
            <a:r>
              <a:rPr lang="en-US" altLang="en-US" sz="2000" dirty="0"/>
              <a:t>Be kind and gentle, with self and others</a:t>
            </a:r>
          </a:p>
          <a:p>
            <a:pPr lvl="1">
              <a:buFont typeface="Wingdings" pitchFamily="2" charset="2"/>
              <a:buChar char="v"/>
            </a:pPr>
            <a:r>
              <a:rPr lang="en-US" altLang="en-US" sz="2000" dirty="0"/>
              <a:t>Seek support as needed</a:t>
            </a:r>
          </a:p>
          <a:p>
            <a:pPr marL="0" indent="0">
              <a:buNone/>
            </a:pP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092425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26021697-A286-2544-BCC5-E738799CB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28800"/>
            <a:ext cx="6989885" cy="3429000"/>
          </a:xfrm>
        </p:spPr>
      </p:pic>
    </p:spTree>
    <p:extLst>
      <p:ext uri="{BB962C8B-B14F-4D97-AF65-F5344CB8AC3E}">
        <p14:creationId xmlns:p14="http://schemas.microsoft.com/office/powerpoint/2010/main" val="1984223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01000" cy="4114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b="1" dirty="0"/>
              <a:t>“</a:t>
            </a:r>
            <a:r>
              <a:rPr lang="en-US" altLang="en-US" sz="3600" b="1" dirty="0">
                <a:solidFill>
                  <a:srgbClr val="EC8223"/>
                </a:solidFill>
              </a:rPr>
              <a:t>Mindfulness</a:t>
            </a:r>
            <a:r>
              <a:rPr lang="en-US" altLang="en-US" sz="3600" b="1" dirty="0"/>
              <a:t> </a:t>
            </a:r>
            <a:r>
              <a:rPr lang="en-US" altLang="en-US" dirty="0"/>
              <a:t>is awareness that arises through paying attention, on purpose, in the present moment, non-judgmentally.”</a:t>
            </a:r>
          </a:p>
          <a:p>
            <a:pPr marL="0" indent="0">
              <a:buNone/>
            </a:pPr>
            <a:endParaRPr lang="en-US" altLang="en-US" sz="2400" b="1" dirty="0"/>
          </a:p>
          <a:p>
            <a:pPr marL="0" indent="0">
              <a:buNone/>
            </a:pPr>
            <a:endParaRPr lang="en-US" altLang="en-US" sz="2400" b="1" dirty="0"/>
          </a:p>
          <a:p>
            <a:pPr marL="0" indent="0">
              <a:buNone/>
            </a:pPr>
            <a:r>
              <a:rPr lang="en-US" altLang="en-US" sz="2400" dirty="0"/>
              <a:t>Jon Kabat-Zinn, MBSR Founder</a:t>
            </a:r>
          </a:p>
          <a:p>
            <a:pPr marL="0" indent="0">
              <a:buNone/>
            </a:pPr>
            <a:r>
              <a:rPr lang="en-US" altLang="en-US" sz="2400" dirty="0"/>
              <a:t>Mindfulness Based Stress Reduction (MBSR)</a:t>
            </a:r>
            <a:endParaRPr lang="en-US" altLang="en-US" sz="2000" dirty="0"/>
          </a:p>
          <a:p>
            <a:pPr marL="0" indent="0">
              <a:buNone/>
            </a:pP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052538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01000" cy="4114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b="1" dirty="0">
                <a:solidFill>
                  <a:srgbClr val="EC8223"/>
                </a:solidFill>
              </a:rPr>
              <a:t>Trauma-Sensitive Mindfulness</a:t>
            </a:r>
          </a:p>
          <a:p>
            <a:pPr marL="0" indent="0">
              <a:buNone/>
            </a:pPr>
            <a:endParaRPr lang="en-US" altLang="en-US" b="1" dirty="0">
              <a:solidFill>
                <a:srgbClr val="EC8223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altLang="en-US" dirty="0"/>
              <a:t>Recognizes the prevalence of trauma  </a:t>
            </a:r>
          </a:p>
          <a:p>
            <a:pPr marL="0" indent="0">
              <a:buNone/>
            </a:pPr>
            <a:endParaRPr lang="en-US" altLang="en-US" dirty="0"/>
          </a:p>
          <a:p>
            <a:pPr>
              <a:buFont typeface="Wingdings" pitchFamily="2" charset="2"/>
              <a:buChar char="v"/>
            </a:pPr>
            <a:r>
              <a:rPr lang="en-US" altLang="en-US" dirty="0"/>
              <a:t>Responds by offering modifications that enhance the benefits and mitigate the harm</a:t>
            </a:r>
          </a:p>
        </p:txBody>
      </p:sp>
    </p:spTree>
    <p:extLst>
      <p:ext uri="{BB962C8B-B14F-4D97-AF65-F5344CB8AC3E}">
        <p14:creationId xmlns:p14="http://schemas.microsoft.com/office/powerpoint/2010/main" val="2670779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1143000"/>
          </a:xfrm>
        </p:spPr>
        <p:txBody>
          <a:bodyPr/>
          <a:lstStyle/>
          <a:p>
            <a:pPr algn="ctr"/>
            <a:r>
              <a:rPr lang="en-US" altLang="en-US" dirty="0"/>
              <a:t>Mindfulness:  Potential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9F613-FB4A-4A41-8732-B2E0F909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1071948"/>
            <a:ext cx="7696200" cy="548125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b="1" dirty="0"/>
              <a:t>Emotional well-being</a:t>
            </a:r>
            <a:r>
              <a:rPr lang="en-US" dirty="0"/>
              <a:t> (empathy, resilience, compassion)</a:t>
            </a:r>
          </a:p>
          <a:p>
            <a:pPr marL="0" indent="0">
              <a:buNone/>
            </a:pPr>
            <a:endParaRPr lang="en-US" sz="800" dirty="0">
              <a:solidFill>
                <a:srgbClr val="EC8223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/>
              <a:t>Mental fitness</a:t>
            </a:r>
            <a:r>
              <a:rPr lang="en-US" dirty="0"/>
              <a:t> (improved attention, reduced bias, greater creativity)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500" dirty="0"/>
          </a:p>
          <a:p>
            <a:pPr>
              <a:buFont typeface="Wingdings" pitchFamily="2" charset="2"/>
              <a:buChar char="v"/>
            </a:pPr>
            <a:r>
              <a:rPr lang="en-US" b="1" dirty="0"/>
              <a:t>Physical</a:t>
            </a:r>
            <a:r>
              <a:rPr lang="en-US" dirty="0"/>
              <a:t> (lower BP, improved heart health, improved sleep)</a:t>
            </a:r>
          </a:p>
          <a:p>
            <a:pPr marL="0" indent="0">
              <a:buNone/>
            </a:pPr>
            <a:endParaRPr lang="en-US" sz="800" dirty="0"/>
          </a:p>
          <a:p>
            <a:pPr>
              <a:buFont typeface="Wingdings" pitchFamily="2" charset="2"/>
              <a:buChar char="v"/>
            </a:pPr>
            <a:r>
              <a:rPr lang="en-US" b="1" dirty="0"/>
              <a:t>Behavioral</a:t>
            </a:r>
            <a:r>
              <a:rPr lang="en-US" dirty="0"/>
              <a:t> (less reactivity, more ethical behavior, greater patience)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56769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1143000"/>
          </a:xfrm>
        </p:spPr>
        <p:txBody>
          <a:bodyPr/>
          <a:lstStyle/>
          <a:p>
            <a:pPr algn="ctr"/>
            <a:r>
              <a:rPr lang="en-US" altLang="en-US" dirty="0"/>
              <a:t>Mindfulness:  Potential Harms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9F613-FB4A-4A41-8732-B2E0F909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1071948"/>
            <a:ext cx="7696200" cy="548125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/>
              <a:t>Sense of overwhelm</a:t>
            </a:r>
          </a:p>
          <a:p>
            <a:pPr marL="0" indent="0">
              <a:buNone/>
            </a:pPr>
            <a:endParaRPr lang="en-US" sz="800" dirty="0"/>
          </a:p>
          <a:p>
            <a:pPr>
              <a:buFont typeface="Wingdings" pitchFamily="2" charset="2"/>
              <a:buChar char="v"/>
            </a:pPr>
            <a:r>
              <a:rPr lang="en-US" dirty="0"/>
              <a:t>Emotional flooding</a:t>
            </a:r>
          </a:p>
          <a:p>
            <a:pPr marL="0" indent="0">
              <a:buNone/>
            </a:pPr>
            <a:endParaRPr lang="en-US" sz="800" dirty="0"/>
          </a:p>
          <a:p>
            <a:pPr>
              <a:buFont typeface="Wingdings" pitchFamily="2" charset="2"/>
              <a:buChar char="v"/>
            </a:pPr>
            <a:r>
              <a:rPr lang="en-US" dirty="0"/>
              <a:t>Fidgeting and bodily discomfort</a:t>
            </a:r>
          </a:p>
          <a:p>
            <a:pPr marL="0" indent="0">
              <a:buNone/>
            </a:pPr>
            <a:endParaRPr lang="en-US" sz="800" dirty="0"/>
          </a:p>
          <a:p>
            <a:pPr>
              <a:buFont typeface="Wingdings" pitchFamily="2" charset="2"/>
              <a:buChar char="v"/>
            </a:pPr>
            <a:r>
              <a:rPr lang="en-US" dirty="0"/>
              <a:t>Anxiety or panic</a:t>
            </a:r>
          </a:p>
          <a:p>
            <a:pPr marL="0" indent="0">
              <a:buNone/>
            </a:pPr>
            <a:endParaRPr lang="en-US" sz="800" dirty="0"/>
          </a:p>
          <a:p>
            <a:pPr>
              <a:buFont typeface="Wingdings" pitchFamily="2" charset="2"/>
              <a:buChar char="v"/>
            </a:pPr>
            <a:r>
              <a:rPr lang="en-US" dirty="0"/>
              <a:t>Dissociation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5869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304800" y="762000"/>
            <a:ext cx="8610600" cy="1143000"/>
          </a:xfrm>
        </p:spPr>
        <p:txBody>
          <a:bodyPr/>
          <a:lstStyle/>
          <a:p>
            <a:pPr algn="ctr"/>
            <a:r>
              <a:rPr lang="en-US" altLang="en-US" dirty="0"/>
              <a:t>Challenge (Invitation) Purpose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581400" cy="474906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1000" dirty="0"/>
          </a:p>
          <a:p>
            <a:pPr marL="0" indent="0">
              <a:buNone/>
            </a:pPr>
            <a:endParaRPr lang="en-US" alt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9F613-FB4A-4A41-8732-B2E0F909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" y="2209800"/>
            <a:ext cx="7924800" cy="413946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/>
              <a:t>Prioritize your health and well-being</a:t>
            </a:r>
          </a:p>
          <a:p>
            <a:pPr marL="0" indent="0">
              <a:buNone/>
            </a:pPr>
            <a:endParaRPr lang="en-US" sz="800" dirty="0"/>
          </a:p>
          <a:p>
            <a:pPr>
              <a:buFont typeface="Wingdings" pitchFamily="2" charset="2"/>
              <a:buChar char="v"/>
            </a:pPr>
            <a:r>
              <a:rPr lang="en-US" dirty="0"/>
              <a:t>Practice mindfulness in the safety of the RC community</a:t>
            </a:r>
          </a:p>
          <a:p>
            <a:pPr marL="0" indent="0">
              <a:buNone/>
            </a:pPr>
            <a:endParaRPr lang="en-US" sz="800" dirty="0"/>
          </a:p>
          <a:p>
            <a:pPr>
              <a:buFont typeface="Wingdings" pitchFamily="2" charset="2"/>
              <a:buChar char="v"/>
            </a:pPr>
            <a:r>
              <a:rPr lang="en-US" dirty="0"/>
              <a:t>Learn and practice trauma-sensitive mindfulness techniques</a:t>
            </a:r>
          </a:p>
          <a:p>
            <a:pPr marL="0" indent="0">
              <a:buNone/>
            </a:pPr>
            <a:endParaRPr lang="en-US" sz="800" dirty="0"/>
          </a:p>
          <a:p>
            <a:pPr>
              <a:buFont typeface="Wingdings" pitchFamily="2" charset="2"/>
              <a:buChar char="v"/>
            </a:pPr>
            <a:r>
              <a:rPr lang="en-US" dirty="0"/>
              <a:t>Have fun developing practices that will help sustain you throughout 2022</a:t>
            </a:r>
          </a:p>
          <a:p>
            <a:pPr marL="0" indent="0">
              <a:buNone/>
            </a:pPr>
            <a:endParaRPr lang="en-US" altLang="en-US" sz="1200" dirty="0"/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9141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304800" y="762000"/>
            <a:ext cx="8610600" cy="1143000"/>
          </a:xfrm>
        </p:spPr>
        <p:txBody>
          <a:bodyPr/>
          <a:lstStyle/>
          <a:p>
            <a:pPr algn="ctr"/>
            <a:r>
              <a:rPr lang="en-US" altLang="en-US" dirty="0"/>
              <a:t>Challenge (Invitation) Steps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581400" cy="474906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1000" dirty="0"/>
          </a:p>
          <a:p>
            <a:pPr marL="0" indent="0">
              <a:buNone/>
            </a:pPr>
            <a:endParaRPr lang="en-US" alt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9F613-FB4A-4A41-8732-B2E0F909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" y="2209800"/>
            <a:ext cx="7924800" cy="413946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/>
              <a:t>Complete pre-challenge survey</a:t>
            </a:r>
          </a:p>
          <a:p>
            <a:pPr marL="0" indent="0">
              <a:buNone/>
            </a:pPr>
            <a:endParaRPr lang="en-US" sz="800" dirty="0"/>
          </a:p>
          <a:p>
            <a:pPr>
              <a:buFont typeface="Wingdings" pitchFamily="2" charset="2"/>
              <a:buChar char="v"/>
            </a:pPr>
            <a:r>
              <a:rPr lang="en-US" dirty="0"/>
              <a:t>Set personal intention</a:t>
            </a:r>
          </a:p>
          <a:p>
            <a:pPr marL="0" indent="0">
              <a:buNone/>
            </a:pPr>
            <a:endParaRPr lang="en-US" sz="800" dirty="0"/>
          </a:p>
          <a:p>
            <a:pPr>
              <a:buFont typeface="Wingdings" pitchFamily="2" charset="2"/>
              <a:buChar char="v"/>
            </a:pPr>
            <a:r>
              <a:rPr lang="en-US" dirty="0"/>
              <a:t>Engage in weekly community sessions</a:t>
            </a:r>
          </a:p>
          <a:p>
            <a:pPr marL="0" indent="0">
              <a:buNone/>
            </a:pPr>
            <a:endParaRPr lang="en-US" sz="800" dirty="0"/>
          </a:p>
          <a:p>
            <a:pPr>
              <a:buFont typeface="Wingdings" pitchFamily="2" charset="2"/>
              <a:buChar char="v"/>
            </a:pPr>
            <a:r>
              <a:rPr lang="en-US" dirty="0"/>
              <a:t>Use tracking calendar</a:t>
            </a:r>
          </a:p>
          <a:p>
            <a:pPr marL="0" indent="0">
              <a:buNone/>
            </a:pPr>
            <a:endParaRPr lang="en-US" sz="800" dirty="0"/>
          </a:p>
          <a:p>
            <a:pPr>
              <a:buFont typeface="Wingdings" pitchFamily="2" charset="2"/>
              <a:buChar char="v"/>
            </a:pPr>
            <a:r>
              <a:rPr lang="en-US" dirty="0"/>
              <a:t>Complete post-challenge survey</a:t>
            </a:r>
          </a:p>
          <a:p>
            <a:pPr>
              <a:buFont typeface="Wingdings" pitchFamily="2" charset="2"/>
              <a:buChar char="v"/>
            </a:pPr>
            <a:endParaRPr lang="en-US" b="1" dirty="0"/>
          </a:p>
          <a:p>
            <a:pPr marL="0" indent="0" algn="ctr">
              <a:buNone/>
            </a:pPr>
            <a:r>
              <a:rPr lang="en-US" b="1" dirty="0">
                <a:solidFill>
                  <a:srgbClr val="EC8223"/>
                </a:solidFill>
              </a:rPr>
              <a:t>** All steps are voluntary**</a:t>
            </a:r>
          </a:p>
          <a:p>
            <a:pPr marL="0" indent="0">
              <a:buNone/>
            </a:pPr>
            <a:endParaRPr lang="en-US" altLang="en-US" sz="1200" dirty="0"/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0303395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65500</TotalTime>
  <Words>634</Words>
  <Application>Microsoft Macintosh PowerPoint</Application>
  <PresentationFormat>On-screen Show (4:3)</PresentationFormat>
  <Paragraphs>151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</vt:lpstr>
      <vt:lpstr>Wingdings</vt:lpstr>
      <vt:lpstr>Blank Presentation</vt:lpstr>
      <vt:lpstr> 30-Day RC Mindfulness Challenge   Come Fill Your Cup</vt:lpstr>
      <vt:lpstr>Agreements</vt:lpstr>
      <vt:lpstr>PowerPoint Presentation</vt:lpstr>
      <vt:lpstr>PowerPoint Presentation</vt:lpstr>
      <vt:lpstr>PowerPoint Presentation</vt:lpstr>
      <vt:lpstr>Mindfulness:  Potential Benefits</vt:lpstr>
      <vt:lpstr>Mindfulness:  Potential Harms</vt:lpstr>
      <vt:lpstr>Challenge (Invitation) Purpose</vt:lpstr>
      <vt:lpstr>Challenge (Invitation) Steps</vt:lpstr>
      <vt:lpstr>Challenge (Invitation) Schedule</vt:lpstr>
      <vt:lpstr>Challenge (Invitation) Intentions</vt:lpstr>
      <vt:lpstr>PowerPoint Presentation</vt:lpstr>
    </vt:vector>
  </TitlesOfParts>
  <Company>Cole Design Group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JB COLE</dc:creator>
  <cp:lastModifiedBy>John Engel</cp:lastModifiedBy>
  <cp:revision>233</cp:revision>
  <cp:lastPrinted>2022-01-04T19:11:41Z</cp:lastPrinted>
  <dcterms:created xsi:type="dcterms:W3CDTF">2009-12-23T14:04:44Z</dcterms:created>
  <dcterms:modified xsi:type="dcterms:W3CDTF">2022-01-05T16:51:00Z</dcterms:modified>
</cp:coreProperties>
</file>